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5" r:id="rId4"/>
    <p:sldMasterId id="2147483814" r:id="rId5"/>
  </p:sldMasterIdLst>
  <p:notesMasterIdLst>
    <p:notesMasterId r:id="rId9"/>
  </p:notesMasterIdLst>
  <p:handoutMasterIdLst>
    <p:handoutMasterId r:id="rId10"/>
  </p:handoutMasterIdLst>
  <p:sldIdLst>
    <p:sldId id="1023" r:id="rId6"/>
    <p:sldId id="1021" r:id="rId7"/>
    <p:sldId id="1022" r:id="rId8"/>
  </p:sldIdLst>
  <p:sldSz cx="12192000" cy="6858000"/>
  <p:notesSz cx="6797675" cy="9926638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elveticaNeueLT Std Lt Cn" panose="020B040602020203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F1761F50-2936-47C1-BE9D-8332532F8BFB}">
          <p14:sldIdLst>
            <p14:sldId id="1023"/>
            <p14:sldId id="1021"/>
            <p14:sldId id="1022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187" userDrawn="1">
          <p15:clr>
            <a:srgbClr val="A4A3A4"/>
          </p15:clr>
        </p15:guide>
        <p15:guide id="3" orient="horz" pos="4080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368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686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84" userDrawn="1">
          <p15:clr>
            <a:srgbClr val="A4A3A4"/>
          </p15:clr>
        </p15:guide>
        <p15:guide id="11" orient="horz" pos="4272" userDrawn="1">
          <p15:clr>
            <a:srgbClr val="A4A3A4"/>
          </p15:clr>
        </p15:guide>
        <p15:guide id="14" pos="166" userDrawn="1">
          <p15:clr>
            <a:srgbClr val="A4A3A4"/>
          </p15:clr>
        </p15:guide>
        <p15:guide id="15" orient="horz" pos="1207" userDrawn="1">
          <p15:clr>
            <a:srgbClr val="A4A3A4"/>
          </p15:clr>
        </p15:guide>
        <p15:guide id="17" orient="horz" pos="1049" userDrawn="1">
          <p15:clr>
            <a:srgbClr val="A4A3A4"/>
          </p15:clr>
        </p15:guide>
        <p15:guide id="18" pos="7355" userDrawn="1">
          <p15:clr>
            <a:srgbClr val="A4A3A4"/>
          </p15:clr>
        </p15:guide>
        <p15:guide id="20" pos="325" userDrawn="1">
          <p15:clr>
            <a:srgbClr val="A4A3A4"/>
          </p15:clr>
        </p15:guide>
        <p15:guide id="21" orient="horz" pos="935" userDrawn="1">
          <p15:clr>
            <a:srgbClr val="A4A3A4"/>
          </p15:clr>
        </p15:guide>
        <p15:guide id="22" orient="horz" pos="2954" userDrawn="1">
          <p15:clr>
            <a:srgbClr val="A4A3A4"/>
          </p15:clr>
        </p15:guide>
        <p15:guide id="24" orient="horz" pos="1296" userDrawn="1">
          <p15:clr>
            <a:srgbClr val="A4A3A4"/>
          </p15:clr>
        </p15:guide>
        <p15:guide id="25" orient="horz" pos="2856" userDrawn="1">
          <p15:clr>
            <a:srgbClr val="A4A3A4"/>
          </p15:clr>
        </p15:guide>
        <p15:guide id="27" pos="5520" userDrawn="1">
          <p15:clr>
            <a:srgbClr val="A4A3A4"/>
          </p15:clr>
        </p15:guide>
        <p15:guide id="28" pos="5160" userDrawn="1">
          <p15:clr>
            <a:srgbClr val="A4A3A4"/>
          </p15:clr>
        </p15:guide>
        <p15:guide id="29" pos="2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9AF91C-1DFD-ED7B-9910-0036CDF13BD5}" name="Gabriel Villalobos" initials="Gabriel V" userId="Gabriel Villalobo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Carette" initials="RC" lastIdx="1" clrIdx="0">
    <p:extLst>
      <p:ext uri="{19B8F6BF-5375-455C-9EA6-DF929625EA0E}">
        <p15:presenceInfo xmlns:p15="http://schemas.microsoft.com/office/powerpoint/2012/main" userId="f5b5fcd6593eb51e" providerId="Windows Live"/>
      </p:ext>
    </p:extLst>
  </p:cmAuthor>
  <p:cmAuthor id="2" name="Manju Menon" initials="MM" lastIdx="14" clrIdx="1">
    <p:extLst>
      <p:ext uri="{19B8F6BF-5375-455C-9EA6-DF929625EA0E}">
        <p15:presenceInfo xmlns:p15="http://schemas.microsoft.com/office/powerpoint/2012/main" userId="S::Manju.Menon@ipsos.com::62393f37-4bd8-4390-ad8c-b05983c3e599" providerId="AD"/>
      </p:ext>
    </p:extLst>
  </p:cmAuthor>
  <p:cmAuthor id="3" name="Sanket Bhat" initials="SB" lastIdx="12" clrIdx="2">
    <p:extLst>
      <p:ext uri="{19B8F6BF-5375-455C-9EA6-DF929625EA0E}">
        <p15:presenceInfo xmlns:p15="http://schemas.microsoft.com/office/powerpoint/2012/main" userId="e94435d70721b6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75"/>
    <a:srgbClr val="E87722"/>
    <a:srgbClr val="F1BE48"/>
    <a:srgbClr val="002554"/>
    <a:srgbClr val="009D9C"/>
    <a:srgbClr val="A6A6A6"/>
    <a:srgbClr val="00CC66"/>
    <a:srgbClr val="339933"/>
    <a:srgbClr val="336600"/>
    <a:srgbClr val="005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6357" autoAdjust="0"/>
  </p:normalViewPr>
  <p:slideViewPr>
    <p:cSldViewPr snapToGrid="0" showGuides="1">
      <p:cViewPr varScale="1">
        <p:scale>
          <a:sx n="114" d="100"/>
          <a:sy n="114" d="100"/>
        </p:scale>
        <p:origin x="264" y="102"/>
      </p:cViewPr>
      <p:guideLst>
        <p:guide orient="horz" pos="187"/>
        <p:guide orient="horz" pos="4080"/>
        <p:guide pos="7512"/>
        <p:guide orient="horz" pos="368"/>
        <p:guide orient="horz" pos="527"/>
        <p:guide orient="horz" pos="686"/>
        <p:guide orient="horz" pos="4020"/>
        <p:guide orient="horz" pos="3884"/>
        <p:guide orient="horz" pos="4272"/>
        <p:guide pos="166"/>
        <p:guide orient="horz" pos="1207"/>
        <p:guide orient="horz" pos="1049"/>
        <p:guide pos="7355"/>
        <p:guide pos="325"/>
        <p:guide orient="horz" pos="935"/>
        <p:guide orient="horz" pos="2954"/>
        <p:guide orient="horz" pos="1296"/>
        <p:guide orient="horz" pos="2856"/>
        <p:guide pos="5520"/>
        <p:guide pos="5160"/>
        <p:guide pos="2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776"/>
    </p:cViewPr>
  </p:sorterViewPr>
  <p:notesViewPr>
    <p:cSldViewPr snapToGrid="0" showGuides="1">
      <p:cViewPr>
        <p:scale>
          <a:sx n="75" d="100"/>
          <a:sy n="75" d="100"/>
        </p:scale>
        <p:origin x="3156" y="22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m Mora Vindas" userId="da345cc8-f1ec-4752-b2a2-68be69222027" providerId="ADAL" clId="{6E7A1705-7821-4412-9089-3F118BC38CA1}"/>
    <pc:docChg chg="delSld modSection">
      <pc:chgData name="Lilliam Mora Vindas" userId="da345cc8-f1ec-4752-b2a2-68be69222027" providerId="ADAL" clId="{6E7A1705-7821-4412-9089-3F118BC38CA1}" dt="2022-05-27T17:01:01.205" v="0" actId="2696"/>
      <pc:docMkLst>
        <pc:docMk/>
      </pc:docMkLst>
      <pc:sldChg chg="del">
        <pc:chgData name="Lilliam Mora Vindas" userId="da345cc8-f1ec-4752-b2a2-68be69222027" providerId="ADAL" clId="{6E7A1705-7821-4412-9089-3F118BC38CA1}" dt="2022-05-27T17:01:01.205" v="0" actId="2696"/>
        <pc:sldMkLst>
          <pc:docMk/>
          <pc:sldMk cId="1113446577" sldId="931"/>
        </pc:sldMkLst>
      </pc:sldChg>
      <pc:sldChg chg="del">
        <pc:chgData name="Lilliam Mora Vindas" userId="da345cc8-f1ec-4752-b2a2-68be69222027" providerId="ADAL" clId="{6E7A1705-7821-4412-9089-3F118BC38CA1}" dt="2022-05-27T17:01:01.205" v="0" actId="2696"/>
        <pc:sldMkLst>
          <pc:docMk/>
          <pc:sldMk cId="95832374" sldId="932"/>
        </pc:sldMkLst>
      </pc:sldChg>
      <pc:sldChg chg="del">
        <pc:chgData name="Lilliam Mora Vindas" userId="da345cc8-f1ec-4752-b2a2-68be69222027" providerId="ADAL" clId="{6E7A1705-7821-4412-9089-3F118BC38CA1}" dt="2022-05-27T17:01:01.205" v="0" actId="2696"/>
        <pc:sldMkLst>
          <pc:docMk/>
          <pc:sldMk cId="3972695989" sldId="934"/>
        </pc:sldMkLst>
      </pc:sldChg>
      <pc:sldChg chg="del">
        <pc:chgData name="Lilliam Mora Vindas" userId="da345cc8-f1ec-4752-b2a2-68be69222027" providerId="ADAL" clId="{6E7A1705-7821-4412-9089-3F118BC38CA1}" dt="2022-05-27T17:01:01.205" v="0" actId="2696"/>
        <pc:sldMkLst>
          <pc:docMk/>
          <pc:sldMk cId="3738616051" sldId="935"/>
        </pc:sldMkLst>
      </pc:sldChg>
      <pc:sldChg chg="del">
        <pc:chgData name="Lilliam Mora Vindas" userId="da345cc8-f1ec-4752-b2a2-68be69222027" providerId="ADAL" clId="{6E7A1705-7821-4412-9089-3F118BC38CA1}" dt="2022-05-27T17:01:01.205" v="0" actId="2696"/>
        <pc:sldMkLst>
          <pc:docMk/>
          <pc:sldMk cId="3662892621" sldId="936"/>
        </pc:sldMkLst>
      </pc:sldChg>
      <pc:sldChg chg="del">
        <pc:chgData name="Lilliam Mora Vindas" userId="da345cc8-f1ec-4752-b2a2-68be69222027" providerId="ADAL" clId="{6E7A1705-7821-4412-9089-3F118BC38CA1}" dt="2022-05-27T17:01:01.205" v="0" actId="2696"/>
        <pc:sldMkLst>
          <pc:docMk/>
          <pc:sldMk cId="3299525472" sldId="937"/>
        </pc:sldMkLst>
      </pc:sldChg>
      <pc:sldChg chg="del">
        <pc:chgData name="Lilliam Mora Vindas" userId="da345cc8-f1ec-4752-b2a2-68be69222027" providerId="ADAL" clId="{6E7A1705-7821-4412-9089-3F118BC38CA1}" dt="2022-05-27T17:01:01.205" v="0" actId="2696"/>
        <pc:sldMkLst>
          <pc:docMk/>
          <pc:sldMk cId="2497018791" sldId="938"/>
        </pc:sldMkLst>
      </pc:sldChg>
      <pc:sldChg chg="del">
        <pc:chgData name="Lilliam Mora Vindas" userId="da345cc8-f1ec-4752-b2a2-68be69222027" providerId="ADAL" clId="{6E7A1705-7821-4412-9089-3F118BC38CA1}" dt="2022-05-27T17:01:01.205" v="0" actId="2696"/>
        <pc:sldMkLst>
          <pc:docMk/>
          <pc:sldMk cId="2303901016" sldId="939"/>
        </pc:sldMkLst>
      </pc:sldChg>
      <pc:sldChg chg="del">
        <pc:chgData name="Lilliam Mora Vindas" userId="da345cc8-f1ec-4752-b2a2-68be69222027" providerId="ADAL" clId="{6E7A1705-7821-4412-9089-3F118BC38CA1}" dt="2022-05-27T17:01:01.205" v="0" actId="2696"/>
        <pc:sldMkLst>
          <pc:docMk/>
          <pc:sldMk cId="954265096" sldId="950"/>
        </pc:sldMkLst>
      </pc:sldChg>
      <pc:sldChg chg="del">
        <pc:chgData name="Lilliam Mora Vindas" userId="da345cc8-f1ec-4752-b2a2-68be69222027" providerId="ADAL" clId="{6E7A1705-7821-4412-9089-3F118BC38CA1}" dt="2022-05-27T17:01:01.205" v="0" actId="2696"/>
        <pc:sldMkLst>
          <pc:docMk/>
          <pc:sldMk cId="3512193618" sldId="951"/>
        </pc:sldMkLst>
      </pc:sldChg>
      <pc:sldChg chg="del">
        <pc:chgData name="Lilliam Mora Vindas" userId="da345cc8-f1ec-4752-b2a2-68be69222027" providerId="ADAL" clId="{6E7A1705-7821-4412-9089-3F118BC38CA1}" dt="2022-05-27T17:01:01.205" v="0" actId="2696"/>
        <pc:sldMkLst>
          <pc:docMk/>
          <pc:sldMk cId="2766325170" sldId="1006"/>
        </pc:sldMkLst>
      </pc:sldChg>
      <pc:sldChg chg="del">
        <pc:chgData name="Lilliam Mora Vindas" userId="da345cc8-f1ec-4752-b2a2-68be69222027" providerId="ADAL" clId="{6E7A1705-7821-4412-9089-3F118BC38CA1}" dt="2022-05-27T17:01:01.205" v="0" actId="2696"/>
        <pc:sldMkLst>
          <pc:docMk/>
          <pc:sldMk cId="683263667" sldId="100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rPr lang="en-GB" sz="1200" dirty="0">
                <a:solidFill>
                  <a:srgbClr val="FFFFFF"/>
                </a:solidFill>
              </a:rPr>
              <a:t>Ipsos Ribbon Rules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val>
            <c:numRef>
              <c:f>'Chart Rules'!$A$1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B2E0-4814-8098-7A95E61B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es-CR"/>
        </a:p>
      </c:txPr>
    </c:legend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2488AC"/>
    </a:solidFill>
  </c:spPr>
  <c:txPr>
    <a:bodyPr/>
    <a:lstStyle/>
    <a:p>
      <a:pPr>
        <a:defRPr sz="1800"/>
      </a:pPr>
      <a:endParaRPr lang="es-C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DE-4406-9F3B-7054D5473F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DE-4406-9F3B-7054D5473F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DE-4406-9F3B-7054D5473F4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EDE-4406-9F3B-7054D5473F4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EDE-4406-9F3B-7054D5473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Hoja1!$B$2:$B$4</c:f>
              <c:numCache>
                <c:formatCode>###0</c:formatCode>
                <c:ptCount val="3"/>
                <c:pt idx="0">
                  <c:v>69.599528918243948</c:v>
                </c:pt>
                <c:pt idx="1">
                  <c:v>23.984291378904214</c:v>
                </c:pt>
                <c:pt idx="2">
                  <c:v>6.4161797028519718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E-4406-9F3B-7054D5473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916315086379318"/>
          <c:y val="7.0307912332016539E-2"/>
          <c:w val="0.45894278109441472"/>
          <c:h val="0.81331836433143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Hoja1!$B$2</c:f>
              <c:numCache>
                <c:formatCode>###0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3-44AC-AD25-B47477EBF4B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Bajo / Muy bajo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Hoja1!$C$2</c:f>
              <c:numCache>
                <c:formatCode>###0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3-44AC-AD25-B47477EBF4B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Ni bajo ni alto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Hoja1!$D$2</c:f>
              <c:numCache>
                <c:formatCode>###0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53-44AC-AD25-B47477EBF4B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Alto / Muy alto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53-44AC-AD25-B47477EBF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111131264"/>
        <c:axId val="863185600"/>
      </c:barChart>
      <c:catAx>
        <c:axId val="11111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63185600"/>
        <c:crosses val="autoZero"/>
        <c:auto val="1"/>
        <c:lblAlgn val="ctr"/>
        <c:lblOffset val="100"/>
        <c:noMultiLvlLbl val="0"/>
      </c:catAx>
      <c:valAx>
        <c:axId val="8631856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1113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3962806705057474E-2"/>
          <c:y val="9.3001151006656041E-2"/>
          <c:w val="0.51204995836383715"/>
          <c:h val="0.7902736357208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rPr lang="en-GB" sz="1200" dirty="0">
                <a:solidFill>
                  <a:srgbClr val="FFFFFF"/>
                </a:solidFill>
              </a:rPr>
              <a:t>Ipsos Ribbon Rules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val>
            <c:numRef>
              <c:f>'Chart Rules'!$A$1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B2E0-4814-8098-7A95E61B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es-CR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2488AC"/>
    </a:solidFill>
  </c:spPr>
  <c:txPr>
    <a:bodyPr/>
    <a:lstStyle/>
    <a:p>
      <a:pPr>
        <a:defRPr sz="1800"/>
      </a:pPr>
      <a:endParaRPr lang="es-C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41447004566799E-3"/>
          <c:y val="9.4848832867742899E-2"/>
          <c:w val="0.98969171059908667"/>
          <c:h val="0.539136112361774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Hoja1!$A$2:$A$15</c:f>
              <c:numCache>
                <c:formatCode>General</c:formatCode>
                <c:ptCount val="14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Hoja1!$B$2:$B$15</c:f>
              <c:numCache>
                <c:formatCode>###0</c:formatCode>
                <c:ptCount val="14"/>
                <c:pt idx="0">
                  <c:v>1</c:v>
                </c:pt>
                <c:pt idx="1">
                  <c:v>3</c:v>
                </c:pt>
                <c:pt idx="3">
                  <c:v>2</c:v>
                </c:pt>
                <c:pt idx="4">
                  <c:v>2</c:v>
                </c:pt>
                <c:pt idx="7">
                  <c:v>5</c:v>
                </c:pt>
                <c:pt idx="9">
                  <c:v>2</c:v>
                </c:pt>
                <c:pt idx="10">
                  <c:v>1</c:v>
                </c:pt>
                <c:pt idx="12">
                  <c:v>1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C-45FE-AD24-5D8FF374FDD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0 a 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Hoja1!$A$2:$A$15</c:f>
              <c:numCache>
                <c:formatCode>General</c:formatCode>
                <c:ptCount val="14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Hoja1!$C$2:$C$15</c:f>
              <c:numCache>
                <c:formatCode>###0</c:formatCode>
                <c:ptCount val="14"/>
                <c:pt idx="0">
                  <c:v>35</c:v>
                </c:pt>
                <c:pt idx="1">
                  <c:v>23</c:v>
                </c:pt>
                <c:pt idx="3">
                  <c:v>33</c:v>
                </c:pt>
                <c:pt idx="4">
                  <c:v>19</c:v>
                </c:pt>
                <c:pt idx="6">
                  <c:v>39</c:v>
                </c:pt>
                <c:pt idx="7">
                  <c:v>31</c:v>
                </c:pt>
                <c:pt idx="9">
                  <c:v>37</c:v>
                </c:pt>
                <c:pt idx="10">
                  <c:v>25</c:v>
                </c:pt>
                <c:pt idx="12">
                  <c:v>31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C-45FE-AD24-5D8FF374FDD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7 y 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Hoja1!$A$2:$A$15</c:f>
              <c:numCache>
                <c:formatCode>General</c:formatCode>
                <c:ptCount val="14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Hoja1!$D$2:$D$15</c:f>
              <c:numCache>
                <c:formatCode>###0</c:formatCode>
                <c:ptCount val="14"/>
                <c:pt idx="0">
                  <c:v>39</c:v>
                </c:pt>
                <c:pt idx="1">
                  <c:v>38</c:v>
                </c:pt>
                <c:pt idx="3">
                  <c:v>41</c:v>
                </c:pt>
                <c:pt idx="4">
                  <c:v>41</c:v>
                </c:pt>
                <c:pt idx="6">
                  <c:v>34</c:v>
                </c:pt>
                <c:pt idx="7">
                  <c:v>31</c:v>
                </c:pt>
                <c:pt idx="9">
                  <c:v>36</c:v>
                </c:pt>
                <c:pt idx="10">
                  <c:v>36</c:v>
                </c:pt>
                <c:pt idx="12">
                  <c:v>44</c:v>
                </c:pt>
                <c:pt idx="1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5C-45FE-AD24-5D8FF374FDD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9 y 10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Hoja1!$A$2:$A$15</c:f>
              <c:numCache>
                <c:formatCode>General</c:formatCode>
                <c:ptCount val="14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Hoja1!$E$2:$E$15</c:f>
              <c:numCache>
                <c:formatCode>###0</c:formatCode>
                <c:ptCount val="14"/>
                <c:pt idx="0" formatCode="General">
                  <c:v>25</c:v>
                </c:pt>
                <c:pt idx="1">
                  <c:v>36</c:v>
                </c:pt>
                <c:pt idx="3" formatCode="General">
                  <c:v>24</c:v>
                </c:pt>
                <c:pt idx="4">
                  <c:v>38</c:v>
                </c:pt>
                <c:pt idx="6" formatCode="General">
                  <c:v>28</c:v>
                </c:pt>
                <c:pt idx="7">
                  <c:v>33</c:v>
                </c:pt>
                <c:pt idx="9" formatCode="General">
                  <c:v>25</c:v>
                </c:pt>
                <c:pt idx="10">
                  <c:v>38</c:v>
                </c:pt>
                <c:pt idx="12" formatCode="General">
                  <c:v>25</c:v>
                </c:pt>
                <c:pt idx="1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5C-45FE-AD24-5D8FF374F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11131264"/>
        <c:axId val="863185600"/>
      </c:barChart>
      <c:catAx>
        <c:axId val="11111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63185600"/>
        <c:crosses val="autoZero"/>
        <c:auto val="1"/>
        <c:lblAlgn val="ctr"/>
        <c:lblOffset val="100"/>
        <c:noMultiLvlLbl val="0"/>
      </c:catAx>
      <c:valAx>
        <c:axId val="8631856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1113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132581307731717E-5"/>
          <c:y val="0.93588120906223393"/>
          <c:w val="0.4993503208050758"/>
          <c:h val="5.8580873497888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41447004566799E-3"/>
          <c:y val="9.4848832867742899E-2"/>
          <c:w val="0.98969171059908667"/>
          <c:h val="0.539136112361774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Hoja1!$B$2:$B$18</c:f>
              <c:numCache>
                <c:formatCode>###0</c:formatCode>
                <c:ptCount val="17"/>
                <c:pt idx="0">
                  <c:v>2</c:v>
                </c:pt>
                <c:pt idx="1">
                  <c:v>3</c:v>
                </c:pt>
                <c:pt idx="4">
                  <c:v>2</c:v>
                </c:pt>
                <c:pt idx="7">
                  <c:v>3</c:v>
                </c:pt>
                <c:pt idx="10">
                  <c:v>12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3-4706-82EF-7CD40CFBC91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0 a 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Hoja1!$C$2:$C$18</c:f>
              <c:numCache>
                <c:formatCode>###0</c:formatCode>
                <c:ptCount val="17"/>
                <c:pt idx="0" formatCode="General">
                  <c:v>30</c:v>
                </c:pt>
                <c:pt idx="1">
                  <c:v>19</c:v>
                </c:pt>
                <c:pt idx="3" formatCode="General">
                  <c:v>31</c:v>
                </c:pt>
                <c:pt idx="4">
                  <c:v>23</c:v>
                </c:pt>
                <c:pt idx="6" formatCode="General">
                  <c:v>46</c:v>
                </c:pt>
                <c:pt idx="7">
                  <c:v>38</c:v>
                </c:pt>
                <c:pt idx="9" formatCode="General">
                  <c:v>53</c:v>
                </c:pt>
                <c:pt idx="10">
                  <c:v>33</c:v>
                </c:pt>
                <c:pt idx="12" formatCode="General">
                  <c:v>37</c:v>
                </c:pt>
                <c:pt idx="13">
                  <c:v>44</c:v>
                </c:pt>
                <c:pt idx="15" formatCode="General">
                  <c:v>45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E3-4706-82EF-7CD40CFBC91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7 y 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Hoja1!$D$2:$D$18</c:f>
              <c:numCache>
                <c:formatCode>###0</c:formatCode>
                <c:ptCount val="17"/>
                <c:pt idx="0" formatCode="General">
                  <c:v>40</c:v>
                </c:pt>
                <c:pt idx="1">
                  <c:v>41</c:v>
                </c:pt>
                <c:pt idx="3" formatCode="General">
                  <c:v>26</c:v>
                </c:pt>
                <c:pt idx="4">
                  <c:v>38</c:v>
                </c:pt>
                <c:pt idx="6" formatCode="General">
                  <c:v>20</c:v>
                </c:pt>
                <c:pt idx="7">
                  <c:v>31</c:v>
                </c:pt>
                <c:pt idx="9" formatCode="General">
                  <c:v>32</c:v>
                </c:pt>
                <c:pt idx="10">
                  <c:v>19</c:v>
                </c:pt>
                <c:pt idx="12" formatCode="General">
                  <c:v>50</c:v>
                </c:pt>
                <c:pt idx="13">
                  <c:v>30</c:v>
                </c:pt>
                <c:pt idx="15" formatCode="General">
                  <c:v>44</c:v>
                </c:pt>
                <c:pt idx="16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E3-4706-82EF-7CD40CFBC91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9 y 10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Hoja1!$A$2:$A$18</c:f>
              <c:numCache>
                <c:formatCode>General</c:formatCode>
                <c:ptCount val="17"/>
                <c:pt idx="0">
                  <c:v>2020</c:v>
                </c:pt>
                <c:pt idx="1">
                  <c:v>2021</c:v>
                </c:pt>
                <c:pt idx="3">
                  <c:v>2020</c:v>
                </c:pt>
                <c:pt idx="4">
                  <c:v>2021</c:v>
                </c:pt>
                <c:pt idx="6">
                  <c:v>2020</c:v>
                </c:pt>
                <c:pt idx="7">
                  <c:v>2021</c:v>
                </c:pt>
                <c:pt idx="9">
                  <c:v>2020</c:v>
                </c:pt>
                <c:pt idx="10">
                  <c:v>2021</c:v>
                </c:pt>
                <c:pt idx="12">
                  <c:v>2020</c:v>
                </c:pt>
                <c:pt idx="13">
                  <c:v>2021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Hoja1!$E$2:$E$18</c:f>
              <c:numCache>
                <c:formatCode>###0</c:formatCode>
                <c:ptCount val="17"/>
                <c:pt idx="0" formatCode="General">
                  <c:v>28</c:v>
                </c:pt>
                <c:pt idx="1">
                  <c:v>37</c:v>
                </c:pt>
                <c:pt idx="3" formatCode="General">
                  <c:v>43</c:v>
                </c:pt>
                <c:pt idx="4">
                  <c:v>38</c:v>
                </c:pt>
                <c:pt idx="6" formatCode="General">
                  <c:v>34</c:v>
                </c:pt>
                <c:pt idx="7">
                  <c:v>28</c:v>
                </c:pt>
                <c:pt idx="9" formatCode="General">
                  <c:v>15</c:v>
                </c:pt>
                <c:pt idx="10">
                  <c:v>37</c:v>
                </c:pt>
                <c:pt idx="12" formatCode="General">
                  <c:v>13</c:v>
                </c:pt>
                <c:pt idx="13">
                  <c:v>26</c:v>
                </c:pt>
                <c:pt idx="15" formatCode="General">
                  <c:v>11</c:v>
                </c:pt>
                <c:pt idx="1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E3-4706-82EF-7CD40CFBC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111131264"/>
        <c:axId val="863185600"/>
      </c:barChart>
      <c:catAx>
        <c:axId val="11111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63185600"/>
        <c:crosses val="autoZero"/>
        <c:auto val="1"/>
        <c:lblAlgn val="ctr"/>
        <c:lblOffset val="100"/>
        <c:noMultiLvlLbl val="0"/>
      </c:catAx>
      <c:valAx>
        <c:axId val="8631856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1113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496099893715964"/>
          <c:w val="0.95895679390936139"/>
          <c:h val="5.8580873497888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rPr lang="en-GB" sz="1200" dirty="0">
                <a:solidFill>
                  <a:srgbClr val="FFFFFF"/>
                </a:solidFill>
              </a:rPr>
              <a:t>Ipsos Ribbon Rules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val>
            <c:numRef>
              <c:f>'Chart Rules'!$A$1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B2E0-4814-8098-7A95E61B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es-CR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2488AC"/>
    </a:solidFill>
  </c:spPr>
  <c:txPr>
    <a:bodyPr/>
    <a:lstStyle/>
    <a:p>
      <a:pPr>
        <a:defRPr sz="1800"/>
      </a:pPr>
      <a:endParaRPr lang="es-C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8CD453-6651-4F5D-AF0E-943113B7BA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26008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AFB3F6D-27DE-421A-80DD-C4F1B28388AB}" type="slidenum">
              <a:rPr lang="en-GB" smtClean="0">
                <a:latin typeface="Arial" panose="020B0604020202020204" pitchFamily="34" charset="0"/>
              </a:rPr>
              <a:pPr algn="ctr"/>
              <a:t>‹Nº›</a:t>
            </a:fld>
            <a:endParaRPr lang="en-GB">
              <a:latin typeface="Arial" panose="020B0604020202020204" pitchFamily="34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D0451719-3070-4E08-B8C6-FC356491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4428" y="241065"/>
            <a:ext cx="708820" cy="7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926008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fld id="{3B8578AD-0529-46A5-84EB-6338160D5A7D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C287C20-68EB-44AA-A066-A744AB8D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4428" y="241065"/>
            <a:ext cx="708820" cy="7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4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31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578AD-0529-46A5-84EB-6338160D5A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01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E03E893C-6741-453F-AB83-3BF7E47452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E03E893C-6741-453F-AB83-3BF7E4745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4607D74-F512-4FC3-A30B-919D76C634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9935D5E-B7ED-4F9D-A894-6B0811A25EEF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0720AE2E-312C-4683-8989-D798355BAD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TITLE OF THE PRESENTATION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65680EBE-7995-4156-B622-28E72E20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24732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</p:txBody>
      </p:sp>
      <p:pic>
        <p:nvPicPr>
          <p:cNvPr id="33" name="Image 32" descr="Une image contenant objet&#10;&#10;Description générée automatiquement">
            <a:extLst>
              <a:ext uri="{FF2B5EF4-FFF2-40B4-BE49-F238E27FC236}">
                <a16:creationId xmlns:a16="http://schemas.microsoft.com/office/drawing/2014/main" id="{EDBF095C-490F-455B-8877-BE70651A9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180" y="5587336"/>
            <a:ext cx="2802864" cy="649976"/>
          </a:xfrm>
          <a:prstGeom prst="rect">
            <a:avLst/>
          </a:prstGeom>
        </p:spPr>
      </p:pic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0509EFD-4C7C-4D04-B91B-72E1A430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32" y="4402897"/>
            <a:ext cx="1361105" cy="215444"/>
          </a:xfrm>
          <a:prstGeom prst="rect">
            <a:avLst/>
          </a:prstGeom>
        </p:spPr>
        <p:txBody>
          <a:bodyPr wrap="none" lIns="108000" tIns="0" rIns="180000" bIns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C882573-CF8D-477B-8EF6-9CF97BBEDB1A}" type="datetime3">
              <a:rPr lang="en-GB" smtClean="0"/>
              <a:t>27 May, 2022</a:t>
            </a:fld>
            <a:endParaRPr lang="en-GB" dirty="0"/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E6E47F53-A22F-4C3B-A907-D28F75530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2" y="4014515"/>
            <a:ext cx="2578642" cy="369332"/>
          </a:xfrm>
          <a:prstGeom prst="rect">
            <a:avLst/>
          </a:prstGeom>
        </p:spPr>
        <p:txBody>
          <a:bodyPr wrap="none" lIns="10800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pic>
        <p:nvPicPr>
          <p:cNvPr id="14" name="Graphique 12">
            <a:extLst>
              <a:ext uri="{FF2B5EF4-FFF2-40B4-BE49-F238E27FC236}">
                <a16:creationId xmlns:a16="http://schemas.microsoft.com/office/drawing/2014/main" id="{EDC392AE-DD2C-4A4A-B7EE-4301D02F161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6264" y="5478688"/>
            <a:ext cx="798631" cy="731520"/>
          </a:xfrm>
          <a:prstGeom prst="rect">
            <a:avLst/>
          </a:prstGeom>
        </p:spPr>
      </p:pic>
      <p:sp>
        <p:nvSpPr>
          <p:cNvPr id="13" name="Cadre 12">
            <a:extLst>
              <a:ext uri="{FF2B5EF4-FFF2-40B4-BE49-F238E27FC236}">
                <a16:creationId xmlns:a16="http://schemas.microsoft.com/office/drawing/2014/main" id="{22590B82-793B-46ED-8C13-DFD24AADC3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7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">
          <p15:clr>
            <a:srgbClr val="F26B43"/>
          </p15:clr>
        </p15:guide>
        <p15:guide id="2" orient="horz" pos="1886">
          <p15:clr>
            <a:srgbClr val="F26B43"/>
          </p15:clr>
        </p15:guide>
        <p15:guide id="4" orient="horz" pos="3317">
          <p15:clr>
            <a:srgbClr val="F26B43"/>
          </p15:clr>
        </p15:guide>
        <p15:guide id="5" orient="horz" pos="3917">
          <p15:clr>
            <a:srgbClr val="F26B43"/>
          </p15:clr>
        </p15:guide>
        <p15:guide id="6" pos="288">
          <p15:clr>
            <a:srgbClr val="F26B43"/>
          </p15:clr>
        </p15:guide>
        <p15:guide id="7" pos="357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1232345" rtl="0" eaLnBrk="1" latinLnBrk="0" hangingPunct="1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l" defTabSz="1232345" rtl="0" eaLnBrk="1" latinLnBrk="0" hangingPunct="1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4"/>
          <p:cNvGrpSpPr/>
          <p:nvPr userDrawn="1"/>
        </p:nvGrpSpPr>
        <p:grpSpPr>
          <a:xfrm>
            <a:off x="9287635" y="6126233"/>
            <a:ext cx="2578061" cy="474643"/>
            <a:chOff x="10239375" y="6688139"/>
            <a:chExt cx="2842245" cy="523426"/>
          </a:xfrm>
        </p:grpSpPr>
        <p:pic>
          <p:nvPicPr>
            <p:cNvPr id="4" name="Picture 1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5" name="Picture 11" descr="IPSOS_GAMECHANGERS_blue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478" y="151720"/>
            <a:ext cx="1374232" cy="9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1232345" rtl="0" eaLnBrk="1" latinLnBrk="0" hangingPunct="1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l" defTabSz="1232345" rtl="0" eaLnBrk="1" latinLnBrk="0" hangingPunct="1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91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8331" y="1258155"/>
            <a:ext cx="11513964" cy="1493456"/>
          </a:xfrm>
          <a:prstGeom prst="rect">
            <a:avLst/>
          </a:prstGeom>
        </p:spPr>
        <p:txBody>
          <a:bodyPr lIns="0" tIns="0" rIns="0" bIns="0"/>
          <a:lstStyle>
            <a:lvl1pPr marL="165585" indent="-165585">
              <a:lnSpc>
                <a:spcPct val="100000"/>
              </a:lnSpc>
              <a:spcBef>
                <a:spcPts val="544"/>
              </a:spcBef>
              <a:buFont typeface="Arial" pitchFamily="34" charset="0"/>
              <a:buChar char="•"/>
              <a:defRPr sz="1633"/>
            </a:lvl1pPr>
            <a:lvl2pPr marL="325409" indent="-159825">
              <a:lnSpc>
                <a:spcPct val="100000"/>
              </a:lnSpc>
              <a:spcBef>
                <a:spcPts val="544"/>
              </a:spcBef>
              <a:buClr>
                <a:schemeClr val="tx1"/>
              </a:buClr>
              <a:buFont typeface="Calibri" pitchFamily="34" charset="0"/>
              <a:buChar char="─"/>
              <a:defRPr sz="1451"/>
            </a:lvl2pPr>
            <a:lvl3pPr marL="488114" indent="-162705">
              <a:lnSpc>
                <a:spcPct val="100000"/>
              </a:lnSpc>
              <a:spcBef>
                <a:spcPts val="544"/>
              </a:spcBef>
              <a:buClr>
                <a:schemeClr val="tx1"/>
              </a:buClr>
              <a:buFont typeface="Wingdings" pitchFamily="2" charset="2"/>
              <a:buChar char="§"/>
              <a:defRPr sz="1270"/>
            </a:lvl3pPr>
            <a:lvl4pPr marL="650818" indent="-162705">
              <a:lnSpc>
                <a:spcPct val="100000"/>
              </a:lnSpc>
              <a:spcBef>
                <a:spcPts val="544"/>
              </a:spcBef>
              <a:defRPr sz="1088"/>
            </a:lvl4pPr>
            <a:lvl5pPr marL="813523" indent="-162705">
              <a:lnSpc>
                <a:spcPct val="100000"/>
              </a:lnSpc>
              <a:spcBef>
                <a:spcPts val="544"/>
              </a:spcBef>
              <a:buFont typeface="Calibri" pitchFamily="34" charset="0"/>
              <a:buChar char="─"/>
              <a:defRPr sz="907"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sz="1088" noProof="0" dirty="0"/>
              <a:t>Fourth level</a:t>
            </a:r>
          </a:p>
          <a:p>
            <a:pPr lvl="4"/>
            <a:r>
              <a:rPr lang="en-US" sz="907" noProof="0" dirty="0"/>
              <a:t>Fifth level</a:t>
            </a:r>
            <a:endParaRPr lang="en-US" noProof="0" dirty="0"/>
          </a:p>
          <a:p>
            <a:pPr lvl="3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36" y="857958"/>
            <a:ext cx="11539460" cy="6153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4" name="Group 60"/>
          <p:cNvGrpSpPr>
            <a:grpSpLocks noChangeAspect="1"/>
          </p:cNvGrpSpPr>
          <p:nvPr userDrawn="1"/>
        </p:nvGrpSpPr>
        <p:grpSpPr bwMode="auto">
          <a:xfrm>
            <a:off x="287229" y="241433"/>
            <a:ext cx="793006" cy="727692"/>
            <a:chOff x="1020" y="346"/>
            <a:chExt cx="4114" cy="3756"/>
          </a:xfrm>
          <a:effectLst/>
        </p:grpSpPr>
        <p:sp>
          <p:nvSpPr>
            <p:cNvPr id="5" name="Freeform 61"/>
            <p:cNvSpPr>
              <a:spLocks/>
            </p:cNvSpPr>
            <p:nvPr userDrawn="1"/>
          </p:nvSpPr>
          <p:spPr bwMode="auto">
            <a:xfrm>
              <a:off x="1020" y="346"/>
              <a:ext cx="4114" cy="3756"/>
            </a:xfrm>
            <a:custGeom>
              <a:avLst/>
              <a:gdLst/>
              <a:ahLst/>
              <a:cxnLst>
                <a:cxn ang="0">
                  <a:pos x="0" y="3756"/>
                </a:cxn>
                <a:cxn ang="0">
                  <a:pos x="0" y="0"/>
                </a:cxn>
                <a:cxn ang="0">
                  <a:pos x="4022" y="0"/>
                </a:cxn>
                <a:cxn ang="0">
                  <a:pos x="4022" y="0"/>
                </a:cxn>
                <a:cxn ang="0">
                  <a:pos x="4040" y="118"/>
                </a:cxn>
                <a:cxn ang="0">
                  <a:pos x="4054" y="234"/>
                </a:cxn>
                <a:cxn ang="0">
                  <a:pos x="4068" y="350"/>
                </a:cxn>
                <a:cxn ang="0">
                  <a:pos x="4078" y="468"/>
                </a:cxn>
                <a:cxn ang="0">
                  <a:pos x="4088" y="584"/>
                </a:cxn>
                <a:cxn ang="0">
                  <a:pos x="4096" y="700"/>
                </a:cxn>
                <a:cxn ang="0">
                  <a:pos x="4104" y="814"/>
                </a:cxn>
                <a:cxn ang="0">
                  <a:pos x="4108" y="930"/>
                </a:cxn>
                <a:cxn ang="0">
                  <a:pos x="4112" y="1046"/>
                </a:cxn>
                <a:cxn ang="0">
                  <a:pos x="4114" y="1162"/>
                </a:cxn>
                <a:cxn ang="0">
                  <a:pos x="4112" y="1276"/>
                </a:cxn>
                <a:cxn ang="0">
                  <a:pos x="4110" y="1392"/>
                </a:cxn>
                <a:cxn ang="0">
                  <a:pos x="4106" y="1508"/>
                </a:cxn>
                <a:cxn ang="0">
                  <a:pos x="4100" y="1622"/>
                </a:cxn>
                <a:cxn ang="0">
                  <a:pos x="4092" y="1738"/>
                </a:cxn>
                <a:cxn ang="0">
                  <a:pos x="4082" y="1854"/>
                </a:cxn>
                <a:cxn ang="0">
                  <a:pos x="4070" y="1970"/>
                </a:cxn>
                <a:cxn ang="0">
                  <a:pos x="4056" y="2086"/>
                </a:cxn>
                <a:cxn ang="0">
                  <a:pos x="4040" y="2202"/>
                </a:cxn>
                <a:cxn ang="0">
                  <a:pos x="4020" y="2320"/>
                </a:cxn>
                <a:cxn ang="0">
                  <a:pos x="4000" y="2436"/>
                </a:cxn>
                <a:cxn ang="0">
                  <a:pos x="3978" y="2554"/>
                </a:cxn>
                <a:cxn ang="0">
                  <a:pos x="3952" y="2672"/>
                </a:cxn>
                <a:cxn ang="0">
                  <a:pos x="3926" y="2790"/>
                </a:cxn>
                <a:cxn ang="0">
                  <a:pos x="3896" y="2908"/>
                </a:cxn>
                <a:cxn ang="0">
                  <a:pos x="3864" y="3028"/>
                </a:cxn>
                <a:cxn ang="0">
                  <a:pos x="3830" y="3148"/>
                </a:cxn>
                <a:cxn ang="0">
                  <a:pos x="3792" y="3268"/>
                </a:cxn>
                <a:cxn ang="0">
                  <a:pos x="3754" y="3388"/>
                </a:cxn>
                <a:cxn ang="0">
                  <a:pos x="3712" y="3510"/>
                </a:cxn>
                <a:cxn ang="0">
                  <a:pos x="3668" y="3632"/>
                </a:cxn>
                <a:cxn ang="0">
                  <a:pos x="3620" y="3756"/>
                </a:cxn>
                <a:cxn ang="0">
                  <a:pos x="0" y="3756"/>
                </a:cxn>
              </a:cxnLst>
              <a:rect l="0" t="0" r="r" b="b"/>
              <a:pathLst>
                <a:path w="4114" h="3756">
                  <a:moveTo>
                    <a:pt x="0" y="3756"/>
                  </a:moveTo>
                  <a:lnTo>
                    <a:pt x="0" y="0"/>
                  </a:lnTo>
                  <a:lnTo>
                    <a:pt x="4022" y="0"/>
                  </a:lnTo>
                  <a:lnTo>
                    <a:pt x="4022" y="0"/>
                  </a:lnTo>
                  <a:lnTo>
                    <a:pt x="4040" y="118"/>
                  </a:lnTo>
                  <a:lnTo>
                    <a:pt x="4054" y="234"/>
                  </a:lnTo>
                  <a:lnTo>
                    <a:pt x="4068" y="350"/>
                  </a:lnTo>
                  <a:lnTo>
                    <a:pt x="4078" y="468"/>
                  </a:lnTo>
                  <a:lnTo>
                    <a:pt x="4088" y="584"/>
                  </a:lnTo>
                  <a:lnTo>
                    <a:pt x="4096" y="700"/>
                  </a:lnTo>
                  <a:lnTo>
                    <a:pt x="4104" y="814"/>
                  </a:lnTo>
                  <a:lnTo>
                    <a:pt x="4108" y="930"/>
                  </a:lnTo>
                  <a:lnTo>
                    <a:pt x="4112" y="1046"/>
                  </a:lnTo>
                  <a:lnTo>
                    <a:pt x="4114" y="1162"/>
                  </a:lnTo>
                  <a:lnTo>
                    <a:pt x="4112" y="1276"/>
                  </a:lnTo>
                  <a:lnTo>
                    <a:pt x="4110" y="1392"/>
                  </a:lnTo>
                  <a:lnTo>
                    <a:pt x="4106" y="1508"/>
                  </a:lnTo>
                  <a:lnTo>
                    <a:pt x="4100" y="1622"/>
                  </a:lnTo>
                  <a:lnTo>
                    <a:pt x="4092" y="1738"/>
                  </a:lnTo>
                  <a:lnTo>
                    <a:pt x="4082" y="1854"/>
                  </a:lnTo>
                  <a:lnTo>
                    <a:pt x="4070" y="1970"/>
                  </a:lnTo>
                  <a:lnTo>
                    <a:pt x="4056" y="2086"/>
                  </a:lnTo>
                  <a:lnTo>
                    <a:pt x="4040" y="2202"/>
                  </a:lnTo>
                  <a:lnTo>
                    <a:pt x="4020" y="2320"/>
                  </a:lnTo>
                  <a:lnTo>
                    <a:pt x="4000" y="2436"/>
                  </a:lnTo>
                  <a:lnTo>
                    <a:pt x="3978" y="2554"/>
                  </a:lnTo>
                  <a:lnTo>
                    <a:pt x="3952" y="2672"/>
                  </a:lnTo>
                  <a:lnTo>
                    <a:pt x="3926" y="2790"/>
                  </a:lnTo>
                  <a:lnTo>
                    <a:pt x="3896" y="2908"/>
                  </a:lnTo>
                  <a:lnTo>
                    <a:pt x="3864" y="3028"/>
                  </a:lnTo>
                  <a:lnTo>
                    <a:pt x="3830" y="3148"/>
                  </a:lnTo>
                  <a:lnTo>
                    <a:pt x="3792" y="3268"/>
                  </a:lnTo>
                  <a:lnTo>
                    <a:pt x="3754" y="3388"/>
                  </a:lnTo>
                  <a:lnTo>
                    <a:pt x="3712" y="3510"/>
                  </a:lnTo>
                  <a:lnTo>
                    <a:pt x="3668" y="3632"/>
                  </a:lnTo>
                  <a:lnTo>
                    <a:pt x="3620" y="3756"/>
                  </a:lnTo>
                  <a:lnTo>
                    <a:pt x="0" y="3756"/>
                  </a:lnTo>
                  <a:close/>
                </a:path>
              </a:pathLst>
            </a:custGeom>
            <a:solidFill>
              <a:srgbClr val="009D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62"/>
            <p:cNvSpPr>
              <a:spLocks/>
            </p:cNvSpPr>
            <p:nvPr userDrawn="1"/>
          </p:nvSpPr>
          <p:spPr bwMode="auto">
            <a:xfrm>
              <a:off x="2636" y="1719"/>
              <a:ext cx="85" cy="65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4" y="60"/>
                </a:cxn>
                <a:cxn ang="0">
                  <a:pos x="28" y="62"/>
                </a:cxn>
                <a:cxn ang="0">
                  <a:pos x="42" y="58"/>
                </a:cxn>
                <a:cxn ang="0">
                  <a:pos x="54" y="54"/>
                </a:cxn>
                <a:cxn ang="0">
                  <a:pos x="66" y="48"/>
                </a:cxn>
                <a:cxn ang="0">
                  <a:pos x="76" y="40"/>
                </a:cxn>
                <a:cxn ang="0">
                  <a:pos x="82" y="32"/>
                </a:cxn>
                <a:cxn ang="0">
                  <a:pos x="88" y="2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6" y="6"/>
                </a:cxn>
                <a:cxn ang="0">
                  <a:pos x="46" y="16"/>
                </a:cxn>
                <a:cxn ang="0">
                  <a:pos x="38" y="22"/>
                </a:cxn>
                <a:cxn ang="0">
                  <a:pos x="30" y="28"/>
                </a:cxn>
                <a:cxn ang="0">
                  <a:pos x="24" y="36"/>
                </a:cxn>
                <a:cxn ang="0">
                  <a:pos x="18" y="44"/>
                </a:cxn>
                <a:cxn ang="0">
                  <a:pos x="18" y="44"/>
                </a:cxn>
              </a:cxnLst>
              <a:rect l="0" t="0" r="r" b="b"/>
              <a:pathLst>
                <a:path w="88" h="62">
                  <a:moveTo>
                    <a:pt x="18" y="44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4" y="60"/>
                  </a:lnTo>
                  <a:lnTo>
                    <a:pt x="28" y="62"/>
                  </a:lnTo>
                  <a:lnTo>
                    <a:pt x="42" y="5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76" y="40"/>
                  </a:lnTo>
                  <a:lnTo>
                    <a:pt x="82" y="32"/>
                  </a:lnTo>
                  <a:lnTo>
                    <a:pt x="88" y="2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6" y="6"/>
                  </a:lnTo>
                  <a:lnTo>
                    <a:pt x="46" y="16"/>
                  </a:lnTo>
                  <a:lnTo>
                    <a:pt x="38" y="22"/>
                  </a:lnTo>
                  <a:lnTo>
                    <a:pt x="30" y="28"/>
                  </a:lnTo>
                  <a:lnTo>
                    <a:pt x="24" y="36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63"/>
            <p:cNvSpPr>
              <a:spLocks/>
            </p:cNvSpPr>
            <p:nvPr userDrawn="1"/>
          </p:nvSpPr>
          <p:spPr bwMode="auto">
            <a:xfrm>
              <a:off x="2823" y="1878"/>
              <a:ext cx="66" cy="75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12" y="44"/>
                </a:cxn>
                <a:cxn ang="0">
                  <a:pos x="18" y="50"/>
                </a:cxn>
                <a:cxn ang="0">
                  <a:pos x="26" y="58"/>
                </a:cxn>
                <a:cxn ang="0">
                  <a:pos x="36" y="64"/>
                </a:cxn>
                <a:cxn ang="0">
                  <a:pos x="58" y="68"/>
                </a:cxn>
                <a:cxn ang="0">
                  <a:pos x="58" y="68"/>
                </a:cxn>
                <a:cxn ang="0">
                  <a:pos x="66" y="60"/>
                </a:cxn>
                <a:cxn ang="0">
                  <a:pos x="68" y="54"/>
                </a:cxn>
                <a:cxn ang="0">
                  <a:pos x="68" y="50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22"/>
                </a:cxn>
                <a:cxn ang="0">
                  <a:pos x="46" y="14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68" h="68">
                  <a:moveTo>
                    <a:pt x="28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6" y="58"/>
                  </a:lnTo>
                  <a:lnTo>
                    <a:pt x="36" y="64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6" y="40"/>
                  </a:lnTo>
                  <a:lnTo>
                    <a:pt x="62" y="32"/>
                  </a:lnTo>
                  <a:lnTo>
                    <a:pt x="54" y="22"/>
                  </a:lnTo>
                  <a:lnTo>
                    <a:pt x="46" y="14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64"/>
            <p:cNvSpPr>
              <a:spLocks/>
            </p:cNvSpPr>
            <p:nvPr userDrawn="1"/>
          </p:nvSpPr>
          <p:spPr bwMode="auto">
            <a:xfrm>
              <a:off x="2532" y="1215"/>
              <a:ext cx="103" cy="75"/>
            </a:xfrm>
            <a:custGeom>
              <a:avLst/>
              <a:gdLst/>
              <a:ahLst/>
              <a:cxnLst>
                <a:cxn ang="0">
                  <a:pos x="22" y="5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16" y="74"/>
                </a:cxn>
                <a:cxn ang="0">
                  <a:pos x="32" y="76"/>
                </a:cxn>
                <a:cxn ang="0">
                  <a:pos x="46" y="74"/>
                </a:cxn>
                <a:cxn ang="0">
                  <a:pos x="60" y="68"/>
                </a:cxn>
                <a:cxn ang="0">
                  <a:pos x="72" y="62"/>
                </a:cxn>
                <a:cxn ang="0">
                  <a:pos x="82" y="52"/>
                </a:cxn>
                <a:cxn ang="0">
                  <a:pos x="90" y="42"/>
                </a:cxn>
                <a:cxn ang="0">
                  <a:pos x="98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0" y="6"/>
                </a:cxn>
                <a:cxn ang="0">
                  <a:pos x="68" y="10"/>
                </a:cxn>
                <a:cxn ang="0">
                  <a:pos x="58" y="14"/>
                </a:cxn>
                <a:cxn ang="0">
                  <a:pos x="48" y="20"/>
                </a:cxn>
                <a:cxn ang="0">
                  <a:pos x="38" y="28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22" y="54"/>
                </a:cxn>
              </a:cxnLst>
              <a:rect l="0" t="0" r="r" b="b"/>
              <a:pathLst>
                <a:path w="106" h="76">
                  <a:moveTo>
                    <a:pt x="22" y="54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16" y="74"/>
                  </a:lnTo>
                  <a:lnTo>
                    <a:pt x="32" y="76"/>
                  </a:lnTo>
                  <a:lnTo>
                    <a:pt x="46" y="74"/>
                  </a:lnTo>
                  <a:lnTo>
                    <a:pt x="60" y="68"/>
                  </a:lnTo>
                  <a:lnTo>
                    <a:pt x="72" y="62"/>
                  </a:lnTo>
                  <a:lnTo>
                    <a:pt x="82" y="52"/>
                  </a:lnTo>
                  <a:lnTo>
                    <a:pt x="90" y="42"/>
                  </a:lnTo>
                  <a:lnTo>
                    <a:pt x="98" y="3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0" y="6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48" y="20"/>
                  </a:lnTo>
                  <a:lnTo>
                    <a:pt x="38" y="28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22" y="5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65"/>
            <p:cNvSpPr>
              <a:spLocks/>
            </p:cNvSpPr>
            <p:nvPr userDrawn="1"/>
          </p:nvSpPr>
          <p:spPr bwMode="auto">
            <a:xfrm>
              <a:off x="2476" y="1392"/>
              <a:ext cx="85" cy="75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0" y="8"/>
                </a:cxn>
                <a:cxn ang="0">
                  <a:pos x="30" y="18"/>
                </a:cxn>
                <a:cxn ang="0">
                  <a:pos x="20" y="24"/>
                </a:cxn>
                <a:cxn ang="0">
                  <a:pos x="12" y="30"/>
                </a:cxn>
                <a:cxn ang="0">
                  <a:pos x="6" y="40"/>
                </a:cxn>
                <a:cxn ang="0">
                  <a:pos x="0" y="4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16" y="72"/>
                </a:cxn>
                <a:cxn ang="0">
                  <a:pos x="30" y="70"/>
                </a:cxn>
                <a:cxn ang="0">
                  <a:pos x="42" y="66"/>
                </a:cxn>
                <a:cxn ang="0">
                  <a:pos x="52" y="60"/>
                </a:cxn>
                <a:cxn ang="0">
                  <a:pos x="62" y="52"/>
                </a:cxn>
                <a:cxn ang="0">
                  <a:pos x="70" y="42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72">
                  <a:moveTo>
                    <a:pt x="82" y="24"/>
                  </a:moveTo>
                  <a:lnTo>
                    <a:pt x="76" y="0"/>
                  </a:lnTo>
                  <a:lnTo>
                    <a:pt x="76" y="0"/>
                  </a:lnTo>
                  <a:lnTo>
                    <a:pt x="50" y="8"/>
                  </a:lnTo>
                  <a:lnTo>
                    <a:pt x="30" y="18"/>
                  </a:lnTo>
                  <a:lnTo>
                    <a:pt x="20" y="24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6" y="72"/>
                  </a:lnTo>
                  <a:lnTo>
                    <a:pt x="30" y="70"/>
                  </a:lnTo>
                  <a:lnTo>
                    <a:pt x="42" y="66"/>
                  </a:lnTo>
                  <a:lnTo>
                    <a:pt x="52" y="60"/>
                  </a:lnTo>
                  <a:lnTo>
                    <a:pt x="62" y="52"/>
                  </a:lnTo>
                  <a:lnTo>
                    <a:pt x="70" y="42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6"/>
            <p:cNvSpPr>
              <a:spLocks/>
            </p:cNvSpPr>
            <p:nvPr userDrawn="1"/>
          </p:nvSpPr>
          <p:spPr bwMode="auto">
            <a:xfrm>
              <a:off x="2448" y="1589"/>
              <a:ext cx="103" cy="6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58"/>
                </a:cxn>
                <a:cxn ang="0">
                  <a:pos x="14" y="58"/>
                </a:cxn>
                <a:cxn ang="0">
                  <a:pos x="30" y="62"/>
                </a:cxn>
                <a:cxn ang="0">
                  <a:pos x="44" y="60"/>
                </a:cxn>
                <a:cxn ang="0">
                  <a:pos x="54" y="56"/>
                </a:cxn>
                <a:cxn ang="0">
                  <a:pos x="60" y="50"/>
                </a:cxn>
                <a:cxn ang="0">
                  <a:pos x="66" y="42"/>
                </a:cxn>
                <a:cxn ang="0">
                  <a:pos x="70" y="34"/>
                </a:cxn>
                <a:cxn ang="0">
                  <a:pos x="78" y="18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50" y="6"/>
                </a:cxn>
                <a:cxn ang="0">
                  <a:pos x="36" y="14"/>
                </a:cxn>
                <a:cxn ang="0">
                  <a:pos x="24" y="22"/>
                </a:cxn>
                <a:cxn ang="0">
                  <a:pos x="14" y="30"/>
                </a:cxn>
                <a:cxn ang="0">
                  <a:pos x="6" y="4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8" h="62">
                  <a:moveTo>
                    <a:pt x="0" y="50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30" y="62"/>
                  </a:lnTo>
                  <a:lnTo>
                    <a:pt x="44" y="60"/>
                  </a:lnTo>
                  <a:lnTo>
                    <a:pt x="54" y="56"/>
                  </a:lnTo>
                  <a:lnTo>
                    <a:pt x="60" y="50"/>
                  </a:lnTo>
                  <a:lnTo>
                    <a:pt x="66" y="42"/>
                  </a:lnTo>
                  <a:lnTo>
                    <a:pt x="70" y="34"/>
                  </a:lnTo>
                  <a:lnTo>
                    <a:pt x="78" y="18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50" y="6"/>
                  </a:lnTo>
                  <a:lnTo>
                    <a:pt x="36" y="14"/>
                  </a:lnTo>
                  <a:lnTo>
                    <a:pt x="24" y="22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67"/>
            <p:cNvSpPr>
              <a:spLocks/>
            </p:cNvSpPr>
            <p:nvPr userDrawn="1"/>
          </p:nvSpPr>
          <p:spPr bwMode="auto">
            <a:xfrm>
              <a:off x="2720" y="944"/>
              <a:ext cx="103" cy="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4"/>
                </a:cxn>
                <a:cxn ang="0">
                  <a:pos x="4" y="20"/>
                </a:cxn>
                <a:cxn ang="0">
                  <a:pos x="14" y="32"/>
                </a:cxn>
                <a:cxn ang="0">
                  <a:pos x="26" y="42"/>
                </a:cxn>
                <a:cxn ang="0">
                  <a:pos x="42" y="50"/>
                </a:cxn>
                <a:cxn ang="0">
                  <a:pos x="58" y="56"/>
                </a:cxn>
                <a:cxn ang="0">
                  <a:pos x="72" y="58"/>
                </a:cxn>
                <a:cxn ang="0">
                  <a:pos x="78" y="58"/>
                </a:cxn>
                <a:cxn ang="0">
                  <a:pos x="84" y="56"/>
                </a:cxn>
                <a:cxn ang="0">
                  <a:pos x="90" y="54"/>
                </a:cxn>
                <a:cxn ang="0">
                  <a:pos x="94" y="50"/>
                </a:cxn>
                <a:cxn ang="0">
                  <a:pos x="96" y="20"/>
                </a:cxn>
                <a:cxn ang="0">
                  <a:pos x="96" y="20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6" h="58">
                  <a:moveTo>
                    <a:pt x="18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14" y="32"/>
                  </a:lnTo>
                  <a:lnTo>
                    <a:pt x="26" y="42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72" y="58"/>
                  </a:lnTo>
                  <a:lnTo>
                    <a:pt x="78" y="58"/>
                  </a:lnTo>
                  <a:lnTo>
                    <a:pt x="84" y="56"/>
                  </a:lnTo>
                  <a:lnTo>
                    <a:pt x="90" y="54"/>
                  </a:lnTo>
                  <a:lnTo>
                    <a:pt x="94" y="5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78" y="10"/>
                  </a:lnTo>
                  <a:lnTo>
                    <a:pt x="60" y="4"/>
                  </a:lnTo>
                  <a:lnTo>
                    <a:pt x="4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68"/>
            <p:cNvSpPr>
              <a:spLocks/>
            </p:cNvSpPr>
            <p:nvPr userDrawn="1"/>
          </p:nvSpPr>
          <p:spPr bwMode="auto">
            <a:xfrm>
              <a:off x="2946" y="851"/>
              <a:ext cx="66" cy="103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4" y="60"/>
                </a:cxn>
                <a:cxn ang="0">
                  <a:pos x="8" y="72"/>
                </a:cxn>
                <a:cxn ang="0">
                  <a:pos x="22" y="102"/>
                </a:cxn>
                <a:cxn ang="0">
                  <a:pos x="22" y="102"/>
                </a:cxn>
                <a:cxn ang="0">
                  <a:pos x="44" y="78"/>
                </a:cxn>
                <a:cxn ang="0">
                  <a:pos x="54" y="66"/>
                </a:cxn>
                <a:cxn ang="0">
                  <a:pos x="60" y="54"/>
                </a:cxn>
                <a:cxn ang="0">
                  <a:pos x="64" y="44"/>
                </a:cxn>
                <a:cxn ang="0">
                  <a:pos x="64" y="38"/>
                </a:cxn>
                <a:cxn ang="0">
                  <a:pos x="62" y="32"/>
                </a:cxn>
                <a:cxn ang="0">
                  <a:pos x="60" y="26"/>
                </a:cxn>
                <a:cxn ang="0">
                  <a:pos x="56" y="20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64" h="102">
                  <a:moveTo>
                    <a:pt x="42" y="8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4" y="60"/>
                  </a:lnTo>
                  <a:lnTo>
                    <a:pt x="8" y="7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44" y="78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56" y="20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69"/>
            <p:cNvSpPr>
              <a:spLocks noEditPoints="1"/>
            </p:cNvSpPr>
            <p:nvPr userDrawn="1"/>
          </p:nvSpPr>
          <p:spPr bwMode="auto">
            <a:xfrm>
              <a:off x="3171" y="664"/>
              <a:ext cx="770" cy="1981"/>
            </a:xfrm>
            <a:custGeom>
              <a:avLst/>
              <a:gdLst/>
              <a:ahLst/>
              <a:cxnLst>
                <a:cxn ang="0">
                  <a:pos x="636" y="774"/>
                </a:cxn>
                <a:cxn ang="0">
                  <a:pos x="688" y="690"/>
                </a:cxn>
                <a:cxn ang="0">
                  <a:pos x="686" y="488"/>
                </a:cxn>
                <a:cxn ang="0">
                  <a:pos x="694" y="430"/>
                </a:cxn>
                <a:cxn ang="0">
                  <a:pos x="694" y="376"/>
                </a:cxn>
                <a:cxn ang="0">
                  <a:pos x="676" y="320"/>
                </a:cxn>
                <a:cxn ang="0">
                  <a:pos x="646" y="280"/>
                </a:cxn>
                <a:cxn ang="0">
                  <a:pos x="648" y="238"/>
                </a:cxn>
                <a:cxn ang="0">
                  <a:pos x="610" y="226"/>
                </a:cxn>
                <a:cxn ang="0">
                  <a:pos x="580" y="190"/>
                </a:cxn>
                <a:cxn ang="0">
                  <a:pos x="568" y="180"/>
                </a:cxn>
                <a:cxn ang="0">
                  <a:pos x="526" y="182"/>
                </a:cxn>
                <a:cxn ang="0">
                  <a:pos x="518" y="138"/>
                </a:cxn>
                <a:cxn ang="0">
                  <a:pos x="472" y="156"/>
                </a:cxn>
                <a:cxn ang="0">
                  <a:pos x="474" y="116"/>
                </a:cxn>
                <a:cxn ang="0">
                  <a:pos x="432" y="120"/>
                </a:cxn>
                <a:cxn ang="0">
                  <a:pos x="388" y="132"/>
                </a:cxn>
                <a:cxn ang="0">
                  <a:pos x="388" y="80"/>
                </a:cxn>
                <a:cxn ang="0">
                  <a:pos x="376" y="68"/>
                </a:cxn>
                <a:cxn ang="0">
                  <a:pos x="346" y="44"/>
                </a:cxn>
                <a:cxn ang="0">
                  <a:pos x="314" y="88"/>
                </a:cxn>
                <a:cxn ang="0">
                  <a:pos x="306" y="64"/>
                </a:cxn>
                <a:cxn ang="0">
                  <a:pos x="330" y="46"/>
                </a:cxn>
                <a:cxn ang="0">
                  <a:pos x="256" y="122"/>
                </a:cxn>
                <a:cxn ang="0">
                  <a:pos x="236" y="92"/>
                </a:cxn>
                <a:cxn ang="0">
                  <a:pos x="290" y="18"/>
                </a:cxn>
                <a:cxn ang="0">
                  <a:pos x="218" y="62"/>
                </a:cxn>
                <a:cxn ang="0">
                  <a:pos x="214" y="90"/>
                </a:cxn>
                <a:cxn ang="0">
                  <a:pos x="208" y="60"/>
                </a:cxn>
                <a:cxn ang="0">
                  <a:pos x="212" y="8"/>
                </a:cxn>
                <a:cxn ang="0">
                  <a:pos x="184" y="40"/>
                </a:cxn>
                <a:cxn ang="0">
                  <a:pos x="162" y="0"/>
                </a:cxn>
                <a:cxn ang="0">
                  <a:pos x="156" y="94"/>
                </a:cxn>
                <a:cxn ang="0">
                  <a:pos x="138" y="12"/>
                </a:cxn>
                <a:cxn ang="0">
                  <a:pos x="84" y="74"/>
                </a:cxn>
                <a:cxn ang="0">
                  <a:pos x="62" y="98"/>
                </a:cxn>
                <a:cxn ang="0">
                  <a:pos x="54" y="20"/>
                </a:cxn>
                <a:cxn ang="0">
                  <a:pos x="86" y="738"/>
                </a:cxn>
                <a:cxn ang="0">
                  <a:pos x="38" y="1700"/>
                </a:cxn>
                <a:cxn ang="0">
                  <a:pos x="176" y="1954"/>
                </a:cxn>
                <a:cxn ang="0">
                  <a:pos x="576" y="1976"/>
                </a:cxn>
                <a:cxn ang="0">
                  <a:pos x="656" y="1938"/>
                </a:cxn>
                <a:cxn ang="0">
                  <a:pos x="472" y="1910"/>
                </a:cxn>
                <a:cxn ang="0">
                  <a:pos x="368" y="1874"/>
                </a:cxn>
                <a:cxn ang="0">
                  <a:pos x="266" y="1722"/>
                </a:cxn>
                <a:cxn ang="0">
                  <a:pos x="260" y="1568"/>
                </a:cxn>
                <a:cxn ang="0">
                  <a:pos x="304" y="1496"/>
                </a:cxn>
                <a:cxn ang="0">
                  <a:pos x="552" y="1494"/>
                </a:cxn>
                <a:cxn ang="0">
                  <a:pos x="682" y="1452"/>
                </a:cxn>
                <a:cxn ang="0">
                  <a:pos x="654" y="1352"/>
                </a:cxn>
                <a:cxn ang="0">
                  <a:pos x="692" y="1264"/>
                </a:cxn>
                <a:cxn ang="0">
                  <a:pos x="610" y="1220"/>
                </a:cxn>
                <a:cxn ang="0">
                  <a:pos x="694" y="1188"/>
                </a:cxn>
                <a:cxn ang="0">
                  <a:pos x="698" y="1124"/>
                </a:cxn>
                <a:cxn ang="0">
                  <a:pos x="714" y="1052"/>
                </a:cxn>
                <a:cxn ang="0">
                  <a:pos x="772" y="1002"/>
                </a:cxn>
                <a:cxn ang="0">
                  <a:pos x="492" y="850"/>
                </a:cxn>
                <a:cxn ang="0">
                  <a:pos x="362" y="826"/>
                </a:cxn>
                <a:cxn ang="0">
                  <a:pos x="424" y="782"/>
                </a:cxn>
                <a:cxn ang="0">
                  <a:pos x="532" y="794"/>
                </a:cxn>
                <a:cxn ang="0">
                  <a:pos x="516" y="846"/>
                </a:cxn>
              </a:cxnLst>
              <a:rect l="0" t="0" r="r" b="b"/>
              <a:pathLst>
                <a:path w="772" h="1976">
                  <a:moveTo>
                    <a:pt x="696" y="886"/>
                  </a:moveTo>
                  <a:lnTo>
                    <a:pt x="696" y="886"/>
                  </a:lnTo>
                  <a:lnTo>
                    <a:pt x="670" y="852"/>
                  </a:lnTo>
                  <a:lnTo>
                    <a:pt x="656" y="834"/>
                  </a:lnTo>
                  <a:lnTo>
                    <a:pt x="646" y="814"/>
                  </a:lnTo>
                  <a:lnTo>
                    <a:pt x="638" y="794"/>
                  </a:lnTo>
                  <a:lnTo>
                    <a:pt x="636" y="784"/>
                  </a:lnTo>
                  <a:lnTo>
                    <a:pt x="636" y="774"/>
                  </a:lnTo>
                  <a:lnTo>
                    <a:pt x="638" y="764"/>
                  </a:lnTo>
                  <a:lnTo>
                    <a:pt x="642" y="754"/>
                  </a:lnTo>
                  <a:lnTo>
                    <a:pt x="646" y="744"/>
                  </a:lnTo>
                  <a:lnTo>
                    <a:pt x="654" y="734"/>
                  </a:lnTo>
                  <a:lnTo>
                    <a:pt x="654" y="734"/>
                  </a:lnTo>
                  <a:lnTo>
                    <a:pt x="670" y="720"/>
                  </a:lnTo>
                  <a:lnTo>
                    <a:pt x="680" y="706"/>
                  </a:lnTo>
                  <a:lnTo>
                    <a:pt x="688" y="690"/>
                  </a:lnTo>
                  <a:lnTo>
                    <a:pt x="690" y="672"/>
                  </a:lnTo>
                  <a:lnTo>
                    <a:pt x="690" y="672"/>
                  </a:lnTo>
                  <a:lnTo>
                    <a:pt x="696" y="612"/>
                  </a:lnTo>
                  <a:lnTo>
                    <a:pt x="696" y="566"/>
                  </a:lnTo>
                  <a:lnTo>
                    <a:pt x="692" y="526"/>
                  </a:lnTo>
                  <a:lnTo>
                    <a:pt x="684" y="490"/>
                  </a:lnTo>
                  <a:lnTo>
                    <a:pt x="684" y="490"/>
                  </a:lnTo>
                  <a:lnTo>
                    <a:pt x="686" y="488"/>
                  </a:lnTo>
                  <a:lnTo>
                    <a:pt x="690" y="486"/>
                  </a:lnTo>
                  <a:lnTo>
                    <a:pt x="694" y="482"/>
                  </a:lnTo>
                  <a:lnTo>
                    <a:pt x="698" y="474"/>
                  </a:lnTo>
                  <a:lnTo>
                    <a:pt x="698" y="474"/>
                  </a:lnTo>
                  <a:lnTo>
                    <a:pt x="700" y="458"/>
                  </a:lnTo>
                  <a:lnTo>
                    <a:pt x="700" y="446"/>
                  </a:lnTo>
                  <a:lnTo>
                    <a:pt x="698" y="438"/>
                  </a:lnTo>
                  <a:lnTo>
                    <a:pt x="694" y="430"/>
                  </a:lnTo>
                  <a:lnTo>
                    <a:pt x="690" y="426"/>
                  </a:lnTo>
                  <a:lnTo>
                    <a:pt x="686" y="422"/>
                  </a:lnTo>
                  <a:lnTo>
                    <a:pt x="684" y="420"/>
                  </a:lnTo>
                  <a:lnTo>
                    <a:pt x="684" y="420"/>
                  </a:lnTo>
                  <a:lnTo>
                    <a:pt x="690" y="412"/>
                  </a:lnTo>
                  <a:lnTo>
                    <a:pt x="694" y="402"/>
                  </a:lnTo>
                  <a:lnTo>
                    <a:pt x="696" y="388"/>
                  </a:lnTo>
                  <a:lnTo>
                    <a:pt x="694" y="376"/>
                  </a:lnTo>
                  <a:lnTo>
                    <a:pt x="692" y="362"/>
                  </a:lnTo>
                  <a:lnTo>
                    <a:pt x="688" y="352"/>
                  </a:lnTo>
                  <a:lnTo>
                    <a:pt x="680" y="344"/>
                  </a:lnTo>
                  <a:lnTo>
                    <a:pt x="676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4" y="332"/>
                  </a:lnTo>
                  <a:lnTo>
                    <a:pt x="676" y="320"/>
                  </a:lnTo>
                  <a:lnTo>
                    <a:pt x="676" y="308"/>
                  </a:lnTo>
                  <a:lnTo>
                    <a:pt x="674" y="298"/>
                  </a:lnTo>
                  <a:lnTo>
                    <a:pt x="668" y="290"/>
                  </a:lnTo>
                  <a:lnTo>
                    <a:pt x="662" y="282"/>
                  </a:lnTo>
                  <a:lnTo>
                    <a:pt x="654" y="280"/>
                  </a:lnTo>
                  <a:lnTo>
                    <a:pt x="642" y="280"/>
                  </a:lnTo>
                  <a:lnTo>
                    <a:pt x="642" y="280"/>
                  </a:lnTo>
                  <a:lnTo>
                    <a:pt x="646" y="280"/>
                  </a:lnTo>
                  <a:lnTo>
                    <a:pt x="650" y="274"/>
                  </a:lnTo>
                  <a:lnTo>
                    <a:pt x="654" y="266"/>
                  </a:lnTo>
                  <a:lnTo>
                    <a:pt x="656" y="260"/>
                  </a:lnTo>
                  <a:lnTo>
                    <a:pt x="656" y="254"/>
                  </a:lnTo>
                  <a:lnTo>
                    <a:pt x="656" y="254"/>
                  </a:lnTo>
                  <a:lnTo>
                    <a:pt x="654" y="246"/>
                  </a:lnTo>
                  <a:lnTo>
                    <a:pt x="652" y="242"/>
                  </a:lnTo>
                  <a:lnTo>
                    <a:pt x="648" y="238"/>
                  </a:lnTo>
                  <a:lnTo>
                    <a:pt x="644" y="236"/>
                  </a:lnTo>
                  <a:lnTo>
                    <a:pt x="636" y="234"/>
                  </a:lnTo>
                  <a:lnTo>
                    <a:pt x="626" y="234"/>
                  </a:lnTo>
                  <a:lnTo>
                    <a:pt x="618" y="236"/>
                  </a:lnTo>
                  <a:lnTo>
                    <a:pt x="610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10" y="226"/>
                  </a:lnTo>
                  <a:lnTo>
                    <a:pt x="610" y="226"/>
                  </a:lnTo>
                  <a:lnTo>
                    <a:pt x="612" y="220"/>
                  </a:lnTo>
                  <a:lnTo>
                    <a:pt x="610" y="212"/>
                  </a:lnTo>
                  <a:lnTo>
                    <a:pt x="604" y="204"/>
                  </a:lnTo>
                  <a:lnTo>
                    <a:pt x="598" y="196"/>
                  </a:lnTo>
                  <a:lnTo>
                    <a:pt x="592" y="190"/>
                  </a:lnTo>
                  <a:lnTo>
                    <a:pt x="584" y="188"/>
                  </a:lnTo>
                  <a:lnTo>
                    <a:pt x="580" y="190"/>
                  </a:lnTo>
                  <a:lnTo>
                    <a:pt x="576" y="192"/>
                  </a:lnTo>
                  <a:lnTo>
                    <a:pt x="574" y="196"/>
                  </a:lnTo>
                  <a:lnTo>
                    <a:pt x="570" y="202"/>
                  </a:lnTo>
                  <a:lnTo>
                    <a:pt x="570" y="202"/>
                  </a:lnTo>
                  <a:lnTo>
                    <a:pt x="568" y="200"/>
                  </a:lnTo>
                  <a:lnTo>
                    <a:pt x="566" y="194"/>
                  </a:lnTo>
                  <a:lnTo>
                    <a:pt x="568" y="184"/>
                  </a:lnTo>
                  <a:lnTo>
                    <a:pt x="568" y="180"/>
                  </a:lnTo>
                  <a:lnTo>
                    <a:pt x="566" y="174"/>
                  </a:lnTo>
                  <a:lnTo>
                    <a:pt x="564" y="170"/>
                  </a:lnTo>
                  <a:lnTo>
                    <a:pt x="560" y="166"/>
                  </a:lnTo>
                  <a:lnTo>
                    <a:pt x="560" y="166"/>
                  </a:lnTo>
                  <a:lnTo>
                    <a:pt x="552" y="168"/>
                  </a:lnTo>
                  <a:lnTo>
                    <a:pt x="544" y="172"/>
                  </a:lnTo>
                  <a:lnTo>
                    <a:pt x="526" y="182"/>
                  </a:lnTo>
                  <a:lnTo>
                    <a:pt x="526" y="182"/>
                  </a:lnTo>
                  <a:lnTo>
                    <a:pt x="526" y="176"/>
                  </a:lnTo>
                  <a:lnTo>
                    <a:pt x="526" y="172"/>
                  </a:lnTo>
                  <a:lnTo>
                    <a:pt x="528" y="162"/>
                  </a:lnTo>
                  <a:lnTo>
                    <a:pt x="528" y="158"/>
                  </a:lnTo>
                  <a:lnTo>
                    <a:pt x="528" y="152"/>
                  </a:lnTo>
                  <a:lnTo>
                    <a:pt x="524" y="146"/>
                  </a:lnTo>
                  <a:lnTo>
                    <a:pt x="518" y="138"/>
                  </a:lnTo>
                  <a:lnTo>
                    <a:pt x="518" y="138"/>
                  </a:lnTo>
                  <a:lnTo>
                    <a:pt x="510" y="134"/>
                  </a:lnTo>
                  <a:lnTo>
                    <a:pt x="502" y="132"/>
                  </a:lnTo>
                  <a:lnTo>
                    <a:pt x="498" y="134"/>
                  </a:lnTo>
                  <a:lnTo>
                    <a:pt x="492" y="136"/>
                  </a:lnTo>
                  <a:lnTo>
                    <a:pt x="484" y="146"/>
                  </a:lnTo>
                  <a:lnTo>
                    <a:pt x="478" y="152"/>
                  </a:lnTo>
                  <a:lnTo>
                    <a:pt x="472" y="156"/>
                  </a:lnTo>
                  <a:lnTo>
                    <a:pt x="472" y="156"/>
                  </a:lnTo>
                  <a:lnTo>
                    <a:pt x="466" y="154"/>
                  </a:lnTo>
                  <a:lnTo>
                    <a:pt x="464" y="150"/>
                  </a:lnTo>
                  <a:lnTo>
                    <a:pt x="464" y="148"/>
                  </a:lnTo>
                  <a:lnTo>
                    <a:pt x="474" y="136"/>
                  </a:lnTo>
                  <a:lnTo>
                    <a:pt x="478" y="128"/>
                  </a:lnTo>
                  <a:lnTo>
                    <a:pt x="478" y="124"/>
                  </a:lnTo>
                  <a:lnTo>
                    <a:pt x="476" y="120"/>
                  </a:lnTo>
                  <a:lnTo>
                    <a:pt x="474" y="116"/>
                  </a:lnTo>
                  <a:lnTo>
                    <a:pt x="468" y="110"/>
                  </a:lnTo>
                  <a:lnTo>
                    <a:pt x="460" y="106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2" y="112"/>
                  </a:lnTo>
                  <a:lnTo>
                    <a:pt x="438" y="120"/>
                  </a:lnTo>
                  <a:lnTo>
                    <a:pt x="434" y="122"/>
                  </a:lnTo>
                  <a:lnTo>
                    <a:pt x="432" y="120"/>
                  </a:lnTo>
                  <a:lnTo>
                    <a:pt x="428" y="112"/>
                  </a:lnTo>
                  <a:lnTo>
                    <a:pt x="426" y="108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2" y="104"/>
                  </a:lnTo>
                  <a:lnTo>
                    <a:pt x="418" y="106"/>
                  </a:lnTo>
                  <a:lnTo>
                    <a:pt x="412" y="110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8" y="112"/>
                  </a:lnTo>
                  <a:lnTo>
                    <a:pt x="404" y="92"/>
                  </a:lnTo>
                  <a:lnTo>
                    <a:pt x="406" y="84"/>
                  </a:lnTo>
                  <a:lnTo>
                    <a:pt x="404" y="80"/>
                  </a:lnTo>
                  <a:lnTo>
                    <a:pt x="398" y="78"/>
                  </a:lnTo>
                  <a:lnTo>
                    <a:pt x="388" y="80"/>
                  </a:lnTo>
                  <a:lnTo>
                    <a:pt x="388" y="80"/>
                  </a:lnTo>
                  <a:lnTo>
                    <a:pt x="376" y="84"/>
                  </a:lnTo>
                  <a:lnTo>
                    <a:pt x="368" y="86"/>
                  </a:lnTo>
                  <a:lnTo>
                    <a:pt x="366" y="86"/>
                  </a:lnTo>
                  <a:lnTo>
                    <a:pt x="364" y="84"/>
                  </a:lnTo>
                  <a:lnTo>
                    <a:pt x="368" y="76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6" y="68"/>
                  </a:lnTo>
                  <a:lnTo>
                    <a:pt x="380" y="64"/>
                  </a:lnTo>
                  <a:lnTo>
                    <a:pt x="380" y="62"/>
                  </a:lnTo>
                  <a:lnTo>
                    <a:pt x="380" y="58"/>
                  </a:lnTo>
                  <a:lnTo>
                    <a:pt x="376" y="50"/>
                  </a:lnTo>
                  <a:lnTo>
                    <a:pt x="368" y="44"/>
                  </a:lnTo>
                  <a:lnTo>
                    <a:pt x="358" y="42"/>
                  </a:lnTo>
                  <a:lnTo>
                    <a:pt x="350" y="42"/>
                  </a:lnTo>
                  <a:lnTo>
                    <a:pt x="346" y="44"/>
                  </a:lnTo>
                  <a:lnTo>
                    <a:pt x="344" y="46"/>
                  </a:lnTo>
                  <a:lnTo>
                    <a:pt x="342" y="52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40" y="68"/>
                  </a:lnTo>
                  <a:lnTo>
                    <a:pt x="332" y="76"/>
                  </a:lnTo>
                  <a:lnTo>
                    <a:pt x="324" y="84"/>
                  </a:lnTo>
                  <a:lnTo>
                    <a:pt x="314" y="88"/>
                  </a:lnTo>
                  <a:lnTo>
                    <a:pt x="306" y="90"/>
                  </a:lnTo>
                  <a:lnTo>
                    <a:pt x="300" y="90"/>
                  </a:lnTo>
                  <a:lnTo>
                    <a:pt x="298" y="88"/>
                  </a:lnTo>
                  <a:lnTo>
                    <a:pt x="298" y="84"/>
                  </a:lnTo>
                  <a:lnTo>
                    <a:pt x="300" y="76"/>
                  </a:lnTo>
                  <a:lnTo>
                    <a:pt x="300" y="76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10" y="62"/>
                  </a:lnTo>
                  <a:lnTo>
                    <a:pt x="314" y="60"/>
                  </a:lnTo>
                  <a:lnTo>
                    <a:pt x="322" y="60"/>
                  </a:lnTo>
                  <a:lnTo>
                    <a:pt x="328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58"/>
                  </a:lnTo>
                  <a:lnTo>
                    <a:pt x="330" y="4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284" y="62"/>
                  </a:lnTo>
                  <a:lnTo>
                    <a:pt x="272" y="76"/>
                  </a:lnTo>
                  <a:lnTo>
                    <a:pt x="266" y="86"/>
                  </a:lnTo>
                  <a:lnTo>
                    <a:pt x="266" y="86"/>
                  </a:lnTo>
                  <a:lnTo>
                    <a:pt x="260" y="110"/>
                  </a:lnTo>
                  <a:lnTo>
                    <a:pt x="256" y="122"/>
                  </a:lnTo>
                  <a:lnTo>
                    <a:pt x="254" y="124"/>
                  </a:lnTo>
                  <a:lnTo>
                    <a:pt x="252" y="124"/>
                  </a:lnTo>
                  <a:lnTo>
                    <a:pt x="250" y="120"/>
                  </a:lnTo>
                  <a:lnTo>
                    <a:pt x="246" y="102"/>
                  </a:lnTo>
                  <a:lnTo>
                    <a:pt x="242" y="96"/>
                  </a:lnTo>
                  <a:lnTo>
                    <a:pt x="238" y="92"/>
                  </a:lnTo>
                  <a:lnTo>
                    <a:pt x="236" y="92"/>
                  </a:lnTo>
                  <a:lnTo>
                    <a:pt x="236" y="92"/>
                  </a:lnTo>
                  <a:lnTo>
                    <a:pt x="258" y="76"/>
                  </a:lnTo>
                  <a:lnTo>
                    <a:pt x="268" y="66"/>
                  </a:lnTo>
                  <a:lnTo>
                    <a:pt x="276" y="56"/>
                  </a:lnTo>
                  <a:lnTo>
                    <a:pt x="284" y="46"/>
                  </a:lnTo>
                  <a:lnTo>
                    <a:pt x="290" y="36"/>
                  </a:lnTo>
                  <a:lnTo>
                    <a:pt x="292" y="26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76" y="18"/>
                  </a:lnTo>
                  <a:lnTo>
                    <a:pt x="262" y="24"/>
                  </a:lnTo>
                  <a:lnTo>
                    <a:pt x="246" y="32"/>
                  </a:lnTo>
                  <a:lnTo>
                    <a:pt x="232" y="40"/>
                  </a:lnTo>
                  <a:lnTo>
                    <a:pt x="222" y="50"/>
                  </a:lnTo>
                  <a:lnTo>
                    <a:pt x="220" y="54"/>
                  </a:lnTo>
                  <a:lnTo>
                    <a:pt x="218" y="58"/>
                  </a:lnTo>
                  <a:lnTo>
                    <a:pt x="218" y="62"/>
                  </a:lnTo>
                  <a:lnTo>
                    <a:pt x="220" y="66"/>
                  </a:lnTo>
                  <a:lnTo>
                    <a:pt x="226" y="68"/>
                  </a:lnTo>
                  <a:lnTo>
                    <a:pt x="232" y="70"/>
                  </a:lnTo>
                  <a:lnTo>
                    <a:pt x="232" y="70"/>
                  </a:lnTo>
                  <a:lnTo>
                    <a:pt x="230" y="76"/>
                  </a:lnTo>
                  <a:lnTo>
                    <a:pt x="226" y="80"/>
                  </a:lnTo>
                  <a:lnTo>
                    <a:pt x="222" y="86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2" y="90"/>
                  </a:lnTo>
                  <a:lnTo>
                    <a:pt x="194" y="84"/>
                  </a:lnTo>
                  <a:lnTo>
                    <a:pt x="188" y="76"/>
                  </a:lnTo>
                  <a:lnTo>
                    <a:pt x="188" y="76"/>
                  </a:lnTo>
                  <a:lnTo>
                    <a:pt x="194" y="74"/>
                  </a:lnTo>
                  <a:lnTo>
                    <a:pt x="198" y="70"/>
                  </a:lnTo>
                  <a:lnTo>
                    <a:pt x="208" y="60"/>
                  </a:lnTo>
                  <a:lnTo>
                    <a:pt x="218" y="46"/>
                  </a:lnTo>
                  <a:lnTo>
                    <a:pt x="224" y="32"/>
                  </a:lnTo>
                  <a:lnTo>
                    <a:pt x="228" y="20"/>
                  </a:lnTo>
                  <a:lnTo>
                    <a:pt x="228" y="14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00" y="16"/>
                  </a:lnTo>
                  <a:lnTo>
                    <a:pt x="198" y="24"/>
                  </a:lnTo>
                  <a:lnTo>
                    <a:pt x="194" y="3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4" y="40"/>
                  </a:lnTo>
                  <a:lnTo>
                    <a:pt x="182" y="36"/>
                  </a:lnTo>
                  <a:lnTo>
                    <a:pt x="182" y="26"/>
                  </a:lnTo>
                  <a:lnTo>
                    <a:pt x="182" y="16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74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60" y="2"/>
                  </a:lnTo>
                  <a:lnTo>
                    <a:pt x="156" y="6"/>
                  </a:lnTo>
                  <a:lnTo>
                    <a:pt x="154" y="12"/>
                  </a:lnTo>
                  <a:lnTo>
                    <a:pt x="152" y="28"/>
                  </a:lnTo>
                  <a:lnTo>
                    <a:pt x="152" y="46"/>
                  </a:lnTo>
                  <a:lnTo>
                    <a:pt x="152" y="6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40" y="82"/>
                  </a:lnTo>
                  <a:lnTo>
                    <a:pt x="132" y="74"/>
                  </a:lnTo>
                  <a:lnTo>
                    <a:pt x="130" y="68"/>
                  </a:lnTo>
                  <a:lnTo>
                    <a:pt x="130" y="62"/>
                  </a:lnTo>
                  <a:lnTo>
                    <a:pt x="134" y="54"/>
                  </a:lnTo>
                  <a:lnTo>
                    <a:pt x="138" y="44"/>
                  </a:lnTo>
                  <a:lnTo>
                    <a:pt x="140" y="3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2" y="16"/>
                  </a:lnTo>
                  <a:lnTo>
                    <a:pt x="110" y="20"/>
                  </a:lnTo>
                  <a:lnTo>
                    <a:pt x="100" y="28"/>
                  </a:lnTo>
                  <a:lnTo>
                    <a:pt x="92" y="36"/>
                  </a:lnTo>
                  <a:lnTo>
                    <a:pt x="88" y="46"/>
                  </a:lnTo>
                  <a:lnTo>
                    <a:pt x="84" y="58"/>
                  </a:lnTo>
                  <a:lnTo>
                    <a:pt x="84" y="7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102"/>
                  </a:lnTo>
                  <a:lnTo>
                    <a:pt x="74" y="112"/>
                  </a:lnTo>
                  <a:lnTo>
                    <a:pt x="72" y="114"/>
                  </a:lnTo>
                  <a:lnTo>
                    <a:pt x="68" y="114"/>
                  </a:lnTo>
                  <a:lnTo>
                    <a:pt x="64" y="10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70" y="84"/>
                  </a:lnTo>
                  <a:lnTo>
                    <a:pt x="74" y="72"/>
                  </a:lnTo>
                  <a:lnTo>
                    <a:pt x="78" y="58"/>
                  </a:lnTo>
                  <a:lnTo>
                    <a:pt x="76" y="46"/>
                  </a:lnTo>
                  <a:lnTo>
                    <a:pt x="72" y="34"/>
                  </a:lnTo>
                  <a:lnTo>
                    <a:pt x="66" y="26"/>
                  </a:lnTo>
                  <a:lnTo>
                    <a:pt x="54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2" y="136"/>
                  </a:lnTo>
                  <a:lnTo>
                    <a:pt x="64" y="258"/>
                  </a:lnTo>
                  <a:lnTo>
                    <a:pt x="72" y="378"/>
                  </a:lnTo>
                  <a:lnTo>
                    <a:pt x="78" y="498"/>
                  </a:lnTo>
                  <a:lnTo>
                    <a:pt x="84" y="618"/>
                  </a:lnTo>
                  <a:lnTo>
                    <a:pt x="86" y="738"/>
                  </a:lnTo>
                  <a:lnTo>
                    <a:pt x="88" y="860"/>
                  </a:lnTo>
                  <a:lnTo>
                    <a:pt x="86" y="980"/>
                  </a:lnTo>
                  <a:lnTo>
                    <a:pt x="84" y="1100"/>
                  </a:lnTo>
                  <a:lnTo>
                    <a:pt x="78" y="1220"/>
                  </a:lnTo>
                  <a:lnTo>
                    <a:pt x="72" y="1340"/>
                  </a:lnTo>
                  <a:lnTo>
                    <a:pt x="62" y="1460"/>
                  </a:lnTo>
                  <a:lnTo>
                    <a:pt x="52" y="1580"/>
                  </a:lnTo>
                  <a:lnTo>
                    <a:pt x="38" y="1700"/>
                  </a:lnTo>
                  <a:lnTo>
                    <a:pt x="24" y="1820"/>
                  </a:lnTo>
                  <a:lnTo>
                    <a:pt x="6" y="1938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42" y="1970"/>
                  </a:lnTo>
                  <a:lnTo>
                    <a:pt x="88" y="1964"/>
                  </a:lnTo>
                  <a:lnTo>
                    <a:pt x="134" y="1958"/>
                  </a:lnTo>
                  <a:lnTo>
                    <a:pt x="176" y="1954"/>
                  </a:lnTo>
                  <a:lnTo>
                    <a:pt x="176" y="1954"/>
                  </a:lnTo>
                  <a:lnTo>
                    <a:pt x="226" y="1956"/>
                  </a:lnTo>
                  <a:lnTo>
                    <a:pt x="268" y="1960"/>
                  </a:lnTo>
                  <a:lnTo>
                    <a:pt x="338" y="1968"/>
                  </a:lnTo>
                  <a:lnTo>
                    <a:pt x="378" y="1972"/>
                  </a:lnTo>
                  <a:lnTo>
                    <a:pt x="428" y="1974"/>
                  </a:lnTo>
                  <a:lnTo>
                    <a:pt x="492" y="1976"/>
                  </a:lnTo>
                  <a:lnTo>
                    <a:pt x="576" y="1976"/>
                  </a:lnTo>
                  <a:lnTo>
                    <a:pt x="576" y="1976"/>
                  </a:lnTo>
                  <a:lnTo>
                    <a:pt x="612" y="1972"/>
                  </a:lnTo>
                  <a:lnTo>
                    <a:pt x="636" y="1966"/>
                  </a:lnTo>
                  <a:lnTo>
                    <a:pt x="654" y="1962"/>
                  </a:lnTo>
                  <a:lnTo>
                    <a:pt x="668" y="1962"/>
                  </a:lnTo>
                  <a:lnTo>
                    <a:pt x="668" y="1962"/>
                  </a:lnTo>
                  <a:lnTo>
                    <a:pt x="664" y="1948"/>
                  </a:lnTo>
                  <a:lnTo>
                    <a:pt x="656" y="1938"/>
                  </a:lnTo>
                  <a:lnTo>
                    <a:pt x="648" y="1930"/>
                  </a:lnTo>
                  <a:lnTo>
                    <a:pt x="638" y="1924"/>
                  </a:lnTo>
                  <a:lnTo>
                    <a:pt x="624" y="1918"/>
                  </a:lnTo>
                  <a:lnTo>
                    <a:pt x="612" y="1916"/>
                  </a:lnTo>
                  <a:lnTo>
                    <a:pt x="582" y="1912"/>
                  </a:lnTo>
                  <a:lnTo>
                    <a:pt x="516" y="1912"/>
                  </a:lnTo>
                  <a:lnTo>
                    <a:pt x="486" y="1912"/>
                  </a:lnTo>
                  <a:lnTo>
                    <a:pt x="472" y="1910"/>
                  </a:lnTo>
                  <a:lnTo>
                    <a:pt x="458" y="1906"/>
                  </a:lnTo>
                  <a:lnTo>
                    <a:pt x="458" y="1906"/>
                  </a:lnTo>
                  <a:lnTo>
                    <a:pt x="440" y="1904"/>
                  </a:lnTo>
                  <a:lnTo>
                    <a:pt x="422" y="1900"/>
                  </a:lnTo>
                  <a:lnTo>
                    <a:pt x="406" y="1894"/>
                  </a:lnTo>
                  <a:lnTo>
                    <a:pt x="392" y="1888"/>
                  </a:lnTo>
                  <a:lnTo>
                    <a:pt x="380" y="1882"/>
                  </a:lnTo>
                  <a:lnTo>
                    <a:pt x="368" y="1874"/>
                  </a:lnTo>
                  <a:lnTo>
                    <a:pt x="350" y="1858"/>
                  </a:lnTo>
                  <a:lnTo>
                    <a:pt x="334" y="1840"/>
                  </a:lnTo>
                  <a:lnTo>
                    <a:pt x="322" y="1820"/>
                  </a:lnTo>
                  <a:lnTo>
                    <a:pt x="296" y="1782"/>
                  </a:lnTo>
                  <a:lnTo>
                    <a:pt x="296" y="1782"/>
                  </a:lnTo>
                  <a:lnTo>
                    <a:pt x="284" y="1760"/>
                  </a:lnTo>
                  <a:lnTo>
                    <a:pt x="272" y="1734"/>
                  </a:lnTo>
                  <a:lnTo>
                    <a:pt x="266" y="1722"/>
                  </a:lnTo>
                  <a:lnTo>
                    <a:pt x="262" y="1706"/>
                  </a:lnTo>
                  <a:lnTo>
                    <a:pt x="260" y="1692"/>
                  </a:lnTo>
                  <a:lnTo>
                    <a:pt x="258" y="1676"/>
                  </a:lnTo>
                  <a:lnTo>
                    <a:pt x="258" y="1676"/>
                  </a:lnTo>
                  <a:lnTo>
                    <a:pt x="256" y="1654"/>
                  </a:lnTo>
                  <a:lnTo>
                    <a:pt x="256" y="1636"/>
                  </a:lnTo>
                  <a:lnTo>
                    <a:pt x="256" y="1602"/>
                  </a:lnTo>
                  <a:lnTo>
                    <a:pt x="260" y="1568"/>
                  </a:lnTo>
                  <a:lnTo>
                    <a:pt x="260" y="1528"/>
                  </a:lnTo>
                  <a:lnTo>
                    <a:pt x="260" y="1528"/>
                  </a:lnTo>
                  <a:lnTo>
                    <a:pt x="262" y="1522"/>
                  </a:lnTo>
                  <a:lnTo>
                    <a:pt x="264" y="1516"/>
                  </a:lnTo>
                  <a:lnTo>
                    <a:pt x="272" y="1506"/>
                  </a:lnTo>
                  <a:lnTo>
                    <a:pt x="280" y="1500"/>
                  </a:lnTo>
                  <a:lnTo>
                    <a:pt x="292" y="1496"/>
                  </a:lnTo>
                  <a:lnTo>
                    <a:pt x="304" y="1496"/>
                  </a:lnTo>
                  <a:lnTo>
                    <a:pt x="318" y="1496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80" y="1502"/>
                  </a:lnTo>
                  <a:lnTo>
                    <a:pt x="422" y="1502"/>
                  </a:lnTo>
                  <a:lnTo>
                    <a:pt x="466" y="1500"/>
                  </a:lnTo>
                  <a:lnTo>
                    <a:pt x="510" y="1498"/>
                  </a:lnTo>
                  <a:lnTo>
                    <a:pt x="552" y="1494"/>
                  </a:lnTo>
                  <a:lnTo>
                    <a:pt x="588" y="1490"/>
                  </a:lnTo>
                  <a:lnTo>
                    <a:pt x="618" y="1486"/>
                  </a:lnTo>
                  <a:lnTo>
                    <a:pt x="638" y="1480"/>
                  </a:lnTo>
                  <a:lnTo>
                    <a:pt x="638" y="1480"/>
                  </a:lnTo>
                  <a:lnTo>
                    <a:pt x="658" y="1472"/>
                  </a:lnTo>
                  <a:lnTo>
                    <a:pt x="672" y="1464"/>
                  </a:lnTo>
                  <a:lnTo>
                    <a:pt x="678" y="1458"/>
                  </a:lnTo>
                  <a:lnTo>
                    <a:pt x="682" y="1452"/>
                  </a:lnTo>
                  <a:lnTo>
                    <a:pt x="684" y="1446"/>
                  </a:lnTo>
                  <a:lnTo>
                    <a:pt x="686" y="1440"/>
                  </a:lnTo>
                  <a:lnTo>
                    <a:pt x="686" y="1424"/>
                  </a:lnTo>
                  <a:lnTo>
                    <a:pt x="680" y="1408"/>
                  </a:lnTo>
                  <a:lnTo>
                    <a:pt x="672" y="1390"/>
                  </a:lnTo>
                  <a:lnTo>
                    <a:pt x="658" y="1370"/>
                  </a:lnTo>
                  <a:lnTo>
                    <a:pt x="658" y="1370"/>
                  </a:lnTo>
                  <a:lnTo>
                    <a:pt x="654" y="1352"/>
                  </a:lnTo>
                  <a:lnTo>
                    <a:pt x="654" y="1334"/>
                  </a:lnTo>
                  <a:lnTo>
                    <a:pt x="656" y="1318"/>
                  </a:lnTo>
                  <a:lnTo>
                    <a:pt x="664" y="1302"/>
                  </a:lnTo>
                  <a:lnTo>
                    <a:pt x="664" y="1302"/>
                  </a:lnTo>
                  <a:lnTo>
                    <a:pt x="676" y="1288"/>
                  </a:lnTo>
                  <a:lnTo>
                    <a:pt x="686" y="1276"/>
                  </a:lnTo>
                  <a:lnTo>
                    <a:pt x="690" y="1270"/>
                  </a:lnTo>
                  <a:lnTo>
                    <a:pt x="692" y="1264"/>
                  </a:lnTo>
                  <a:lnTo>
                    <a:pt x="690" y="1256"/>
                  </a:lnTo>
                  <a:lnTo>
                    <a:pt x="686" y="1248"/>
                  </a:lnTo>
                  <a:lnTo>
                    <a:pt x="686" y="1248"/>
                  </a:lnTo>
                  <a:lnTo>
                    <a:pt x="666" y="1244"/>
                  </a:lnTo>
                  <a:lnTo>
                    <a:pt x="648" y="1238"/>
                  </a:lnTo>
                  <a:lnTo>
                    <a:pt x="628" y="1232"/>
                  </a:lnTo>
                  <a:lnTo>
                    <a:pt x="614" y="1224"/>
                  </a:lnTo>
                  <a:lnTo>
                    <a:pt x="610" y="1220"/>
                  </a:lnTo>
                  <a:lnTo>
                    <a:pt x="610" y="1216"/>
                  </a:lnTo>
                  <a:lnTo>
                    <a:pt x="612" y="1214"/>
                  </a:lnTo>
                  <a:lnTo>
                    <a:pt x="618" y="1210"/>
                  </a:lnTo>
                  <a:lnTo>
                    <a:pt x="628" y="1206"/>
                  </a:lnTo>
                  <a:lnTo>
                    <a:pt x="642" y="1204"/>
                  </a:lnTo>
                  <a:lnTo>
                    <a:pt x="642" y="1204"/>
                  </a:lnTo>
                  <a:lnTo>
                    <a:pt x="674" y="1196"/>
                  </a:lnTo>
                  <a:lnTo>
                    <a:pt x="694" y="1188"/>
                  </a:lnTo>
                  <a:lnTo>
                    <a:pt x="700" y="1184"/>
                  </a:lnTo>
                  <a:lnTo>
                    <a:pt x="706" y="1178"/>
                  </a:lnTo>
                  <a:lnTo>
                    <a:pt x="712" y="1170"/>
                  </a:lnTo>
                  <a:lnTo>
                    <a:pt x="712" y="1160"/>
                  </a:lnTo>
                  <a:lnTo>
                    <a:pt x="710" y="1154"/>
                  </a:lnTo>
                  <a:lnTo>
                    <a:pt x="708" y="1148"/>
                  </a:lnTo>
                  <a:lnTo>
                    <a:pt x="708" y="1148"/>
                  </a:lnTo>
                  <a:lnTo>
                    <a:pt x="698" y="1124"/>
                  </a:lnTo>
                  <a:lnTo>
                    <a:pt x="676" y="1078"/>
                  </a:lnTo>
                  <a:lnTo>
                    <a:pt x="676" y="1078"/>
                  </a:lnTo>
                  <a:lnTo>
                    <a:pt x="676" y="1074"/>
                  </a:lnTo>
                  <a:lnTo>
                    <a:pt x="676" y="1070"/>
                  </a:lnTo>
                  <a:lnTo>
                    <a:pt x="680" y="1068"/>
                  </a:lnTo>
                  <a:lnTo>
                    <a:pt x="684" y="1064"/>
                  </a:lnTo>
                  <a:lnTo>
                    <a:pt x="698" y="1058"/>
                  </a:lnTo>
                  <a:lnTo>
                    <a:pt x="714" y="1052"/>
                  </a:lnTo>
                  <a:lnTo>
                    <a:pt x="732" y="1044"/>
                  </a:lnTo>
                  <a:lnTo>
                    <a:pt x="748" y="1036"/>
                  </a:lnTo>
                  <a:lnTo>
                    <a:pt x="760" y="1026"/>
                  </a:lnTo>
                  <a:lnTo>
                    <a:pt x="764" y="1020"/>
                  </a:lnTo>
                  <a:lnTo>
                    <a:pt x="768" y="1014"/>
                  </a:lnTo>
                  <a:lnTo>
                    <a:pt x="768" y="1014"/>
                  </a:lnTo>
                  <a:lnTo>
                    <a:pt x="770" y="1008"/>
                  </a:lnTo>
                  <a:lnTo>
                    <a:pt x="772" y="1002"/>
                  </a:lnTo>
                  <a:lnTo>
                    <a:pt x="770" y="994"/>
                  </a:lnTo>
                  <a:lnTo>
                    <a:pt x="768" y="986"/>
                  </a:lnTo>
                  <a:lnTo>
                    <a:pt x="760" y="970"/>
                  </a:lnTo>
                  <a:lnTo>
                    <a:pt x="748" y="952"/>
                  </a:lnTo>
                  <a:lnTo>
                    <a:pt x="720" y="916"/>
                  </a:lnTo>
                  <a:lnTo>
                    <a:pt x="696" y="886"/>
                  </a:lnTo>
                  <a:lnTo>
                    <a:pt x="696" y="886"/>
                  </a:lnTo>
                  <a:close/>
                  <a:moveTo>
                    <a:pt x="492" y="850"/>
                  </a:moveTo>
                  <a:lnTo>
                    <a:pt x="492" y="850"/>
                  </a:lnTo>
                  <a:lnTo>
                    <a:pt x="480" y="852"/>
                  </a:lnTo>
                  <a:lnTo>
                    <a:pt x="468" y="852"/>
                  </a:lnTo>
                  <a:lnTo>
                    <a:pt x="444" y="850"/>
                  </a:lnTo>
                  <a:lnTo>
                    <a:pt x="420" y="846"/>
                  </a:lnTo>
                  <a:lnTo>
                    <a:pt x="396" y="840"/>
                  </a:lnTo>
                  <a:lnTo>
                    <a:pt x="378" y="832"/>
                  </a:lnTo>
                  <a:lnTo>
                    <a:pt x="362" y="826"/>
                  </a:lnTo>
                  <a:lnTo>
                    <a:pt x="354" y="818"/>
                  </a:lnTo>
                  <a:lnTo>
                    <a:pt x="354" y="816"/>
                  </a:lnTo>
                  <a:lnTo>
                    <a:pt x="354" y="814"/>
                  </a:lnTo>
                  <a:lnTo>
                    <a:pt x="354" y="814"/>
                  </a:lnTo>
                  <a:lnTo>
                    <a:pt x="368" y="806"/>
                  </a:lnTo>
                  <a:lnTo>
                    <a:pt x="384" y="798"/>
                  </a:lnTo>
                  <a:lnTo>
                    <a:pt x="402" y="790"/>
                  </a:lnTo>
                  <a:lnTo>
                    <a:pt x="424" y="782"/>
                  </a:lnTo>
                  <a:lnTo>
                    <a:pt x="446" y="776"/>
                  </a:lnTo>
                  <a:lnTo>
                    <a:pt x="470" y="774"/>
                  </a:lnTo>
                  <a:lnTo>
                    <a:pt x="494" y="776"/>
                  </a:lnTo>
                  <a:lnTo>
                    <a:pt x="508" y="778"/>
                  </a:lnTo>
                  <a:lnTo>
                    <a:pt x="520" y="782"/>
                  </a:lnTo>
                  <a:lnTo>
                    <a:pt x="520" y="782"/>
                  </a:lnTo>
                  <a:lnTo>
                    <a:pt x="528" y="786"/>
                  </a:lnTo>
                  <a:lnTo>
                    <a:pt x="532" y="794"/>
                  </a:lnTo>
                  <a:lnTo>
                    <a:pt x="536" y="802"/>
                  </a:lnTo>
                  <a:lnTo>
                    <a:pt x="536" y="812"/>
                  </a:lnTo>
                  <a:lnTo>
                    <a:pt x="536" y="812"/>
                  </a:lnTo>
                  <a:lnTo>
                    <a:pt x="536" y="824"/>
                  </a:lnTo>
                  <a:lnTo>
                    <a:pt x="534" y="832"/>
                  </a:lnTo>
                  <a:lnTo>
                    <a:pt x="530" y="838"/>
                  </a:lnTo>
                  <a:lnTo>
                    <a:pt x="524" y="842"/>
                  </a:lnTo>
                  <a:lnTo>
                    <a:pt x="516" y="846"/>
                  </a:lnTo>
                  <a:lnTo>
                    <a:pt x="508" y="848"/>
                  </a:lnTo>
                  <a:lnTo>
                    <a:pt x="492" y="850"/>
                  </a:lnTo>
                  <a:lnTo>
                    <a:pt x="492" y="850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70"/>
            <p:cNvSpPr>
              <a:spLocks/>
            </p:cNvSpPr>
            <p:nvPr userDrawn="1"/>
          </p:nvSpPr>
          <p:spPr bwMode="auto">
            <a:xfrm>
              <a:off x="1020" y="346"/>
              <a:ext cx="2189" cy="3756"/>
            </a:xfrm>
            <a:custGeom>
              <a:avLst/>
              <a:gdLst/>
              <a:ahLst/>
              <a:cxnLst>
                <a:cxn ang="0">
                  <a:pos x="1908" y="3290"/>
                </a:cxn>
                <a:cxn ang="0">
                  <a:pos x="2188" y="336"/>
                </a:cxn>
                <a:cxn ang="0">
                  <a:pos x="2158" y="426"/>
                </a:cxn>
                <a:cxn ang="0">
                  <a:pos x="2088" y="368"/>
                </a:cxn>
                <a:cxn ang="0">
                  <a:pos x="2080" y="432"/>
                </a:cxn>
                <a:cxn ang="0">
                  <a:pos x="2032" y="374"/>
                </a:cxn>
                <a:cxn ang="0">
                  <a:pos x="1992" y="446"/>
                </a:cxn>
                <a:cxn ang="0">
                  <a:pos x="1962" y="396"/>
                </a:cxn>
                <a:cxn ang="0">
                  <a:pos x="1916" y="472"/>
                </a:cxn>
                <a:cxn ang="0">
                  <a:pos x="1882" y="416"/>
                </a:cxn>
                <a:cxn ang="0">
                  <a:pos x="1852" y="538"/>
                </a:cxn>
                <a:cxn ang="0">
                  <a:pos x="1828" y="458"/>
                </a:cxn>
                <a:cxn ang="0">
                  <a:pos x="1772" y="502"/>
                </a:cxn>
                <a:cxn ang="0">
                  <a:pos x="1750" y="544"/>
                </a:cxn>
                <a:cxn ang="0">
                  <a:pos x="1664" y="534"/>
                </a:cxn>
                <a:cxn ang="0">
                  <a:pos x="1670" y="594"/>
                </a:cxn>
                <a:cxn ang="0">
                  <a:pos x="1558" y="570"/>
                </a:cxn>
                <a:cxn ang="0">
                  <a:pos x="1620" y="638"/>
                </a:cxn>
                <a:cxn ang="0">
                  <a:pos x="1632" y="668"/>
                </a:cxn>
                <a:cxn ang="0">
                  <a:pos x="1540" y="638"/>
                </a:cxn>
                <a:cxn ang="0">
                  <a:pos x="1546" y="702"/>
                </a:cxn>
                <a:cxn ang="0">
                  <a:pos x="1594" y="762"/>
                </a:cxn>
                <a:cxn ang="0">
                  <a:pos x="1422" y="704"/>
                </a:cxn>
                <a:cxn ang="0">
                  <a:pos x="1514" y="784"/>
                </a:cxn>
                <a:cxn ang="0">
                  <a:pos x="1534" y="848"/>
                </a:cxn>
                <a:cxn ang="0">
                  <a:pos x="1504" y="890"/>
                </a:cxn>
                <a:cxn ang="0">
                  <a:pos x="1426" y="844"/>
                </a:cxn>
                <a:cxn ang="0">
                  <a:pos x="1362" y="830"/>
                </a:cxn>
                <a:cxn ang="0">
                  <a:pos x="1310" y="904"/>
                </a:cxn>
                <a:cxn ang="0">
                  <a:pos x="1472" y="920"/>
                </a:cxn>
                <a:cxn ang="0">
                  <a:pos x="1386" y="982"/>
                </a:cxn>
                <a:cxn ang="0">
                  <a:pos x="1422" y="1038"/>
                </a:cxn>
                <a:cxn ang="0">
                  <a:pos x="1454" y="1058"/>
                </a:cxn>
                <a:cxn ang="0">
                  <a:pos x="1436" y="1156"/>
                </a:cxn>
                <a:cxn ang="0">
                  <a:pos x="1368" y="1182"/>
                </a:cxn>
                <a:cxn ang="0">
                  <a:pos x="1374" y="1242"/>
                </a:cxn>
                <a:cxn ang="0">
                  <a:pos x="1396" y="1290"/>
                </a:cxn>
                <a:cxn ang="0">
                  <a:pos x="1392" y="1342"/>
                </a:cxn>
                <a:cxn ang="0">
                  <a:pos x="1410" y="1384"/>
                </a:cxn>
                <a:cxn ang="0">
                  <a:pos x="1438" y="1404"/>
                </a:cxn>
                <a:cxn ang="0">
                  <a:pos x="1484" y="1472"/>
                </a:cxn>
                <a:cxn ang="0">
                  <a:pos x="1540" y="1486"/>
                </a:cxn>
                <a:cxn ang="0">
                  <a:pos x="1576" y="1588"/>
                </a:cxn>
                <a:cxn ang="0">
                  <a:pos x="1632" y="1496"/>
                </a:cxn>
                <a:cxn ang="0">
                  <a:pos x="1644" y="1570"/>
                </a:cxn>
                <a:cxn ang="0">
                  <a:pos x="1732" y="1560"/>
                </a:cxn>
                <a:cxn ang="0">
                  <a:pos x="1720" y="1614"/>
                </a:cxn>
                <a:cxn ang="0">
                  <a:pos x="1724" y="1660"/>
                </a:cxn>
                <a:cxn ang="0">
                  <a:pos x="1760" y="1698"/>
                </a:cxn>
                <a:cxn ang="0">
                  <a:pos x="1796" y="1742"/>
                </a:cxn>
                <a:cxn ang="0">
                  <a:pos x="1852" y="1692"/>
                </a:cxn>
                <a:cxn ang="0">
                  <a:pos x="1886" y="1682"/>
                </a:cxn>
                <a:cxn ang="0">
                  <a:pos x="1916" y="1748"/>
                </a:cxn>
                <a:cxn ang="0">
                  <a:pos x="1936" y="1794"/>
                </a:cxn>
                <a:cxn ang="0">
                  <a:pos x="1966" y="1864"/>
                </a:cxn>
                <a:cxn ang="0">
                  <a:pos x="2032" y="1936"/>
                </a:cxn>
                <a:cxn ang="0">
                  <a:pos x="1960" y="2136"/>
                </a:cxn>
                <a:cxn ang="0">
                  <a:pos x="1752" y="2224"/>
                </a:cxn>
                <a:cxn ang="0">
                  <a:pos x="1624" y="2286"/>
                </a:cxn>
                <a:cxn ang="0">
                  <a:pos x="1820" y="2290"/>
                </a:cxn>
              </a:cxnLst>
              <a:rect l="0" t="0" r="r" b="b"/>
              <a:pathLst>
                <a:path w="2188" h="3756">
                  <a:moveTo>
                    <a:pt x="2148" y="2292"/>
                  </a:moveTo>
                  <a:lnTo>
                    <a:pt x="2148" y="2292"/>
                  </a:lnTo>
                  <a:lnTo>
                    <a:pt x="2132" y="2382"/>
                  </a:lnTo>
                  <a:lnTo>
                    <a:pt x="2116" y="2472"/>
                  </a:lnTo>
                  <a:lnTo>
                    <a:pt x="2098" y="2562"/>
                  </a:lnTo>
                  <a:lnTo>
                    <a:pt x="2080" y="2652"/>
                  </a:lnTo>
                  <a:lnTo>
                    <a:pt x="2060" y="2742"/>
                  </a:lnTo>
                  <a:lnTo>
                    <a:pt x="2038" y="2832"/>
                  </a:lnTo>
                  <a:lnTo>
                    <a:pt x="2014" y="2922"/>
                  </a:lnTo>
                  <a:lnTo>
                    <a:pt x="1990" y="3014"/>
                  </a:lnTo>
                  <a:lnTo>
                    <a:pt x="1964" y="3106"/>
                  </a:lnTo>
                  <a:lnTo>
                    <a:pt x="1936" y="3198"/>
                  </a:lnTo>
                  <a:lnTo>
                    <a:pt x="1908" y="3290"/>
                  </a:lnTo>
                  <a:lnTo>
                    <a:pt x="1878" y="3382"/>
                  </a:lnTo>
                  <a:lnTo>
                    <a:pt x="1846" y="3474"/>
                  </a:lnTo>
                  <a:lnTo>
                    <a:pt x="1814" y="3568"/>
                  </a:lnTo>
                  <a:lnTo>
                    <a:pt x="1780" y="3662"/>
                  </a:lnTo>
                  <a:lnTo>
                    <a:pt x="1744" y="3756"/>
                  </a:lnTo>
                  <a:lnTo>
                    <a:pt x="1744" y="3756"/>
                  </a:lnTo>
                  <a:lnTo>
                    <a:pt x="0" y="3756"/>
                  </a:lnTo>
                  <a:lnTo>
                    <a:pt x="0" y="0"/>
                  </a:lnTo>
                  <a:lnTo>
                    <a:pt x="2146" y="0"/>
                  </a:lnTo>
                  <a:lnTo>
                    <a:pt x="2146" y="0"/>
                  </a:lnTo>
                  <a:lnTo>
                    <a:pt x="2168" y="170"/>
                  </a:lnTo>
                  <a:lnTo>
                    <a:pt x="2188" y="336"/>
                  </a:lnTo>
                  <a:lnTo>
                    <a:pt x="2188" y="336"/>
                  </a:lnTo>
                  <a:lnTo>
                    <a:pt x="2182" y="340"/>
                  </a:lnTo>
                  <a:lnTo>
                    <a:pt x="2170" y="346"/>
                  </a:lnTo>
                  <a:lnTo>
                    <a:pt x="2164" y="352"/>
                  </a:lnTo>
                  <a:lnTo>
                    <a:pt x="2158" y="360"/>
                  </a:lnTo>
                  <a:lnTo>
                    <a:pt x="2156" y="368"/>
                  </a:lnTo>
                  <a:lnTo>
                    <a:pt x="2154" y="378"/>
                  </a:lnTo>
                  <a:lnTo>
                    <a:pt x="2154" y="378"/>
                  </a:lnTo>
                  <a:lnTo>
                    <a:pt x="2156" y="390"/>
                  </a:lnTo>
                  <a:lnTo>
                    <a:pt x="2160" y="398"/>
                  </a:lnTo>
                  <a:lnTo>
                    <a:pt x="2166" y="412"/>
                  </a:lnTo>
                  <a:lnTo>
                    <a:pt x="2170" y="418"/>
                  </a:lnTo>
                  <a:lnTo>
                    <a:pt x="2174" y="420"/>
                  </a:lnTo>
                  <a:lnTo>
                    <a:pt x="2158" y="426"/>
                  </a:lnTo>
                  <a:lnTo>
                    <a:pt x="2158" y="426"/>
                  </a:lnTo>
                  <a:lnTo>
                    <a:pt x="2140" y="402"/>
                  </a:lnTo>
                  <a:lnTo>
                    <a:pt x="2140" y="402"/>
                  </a:lnTo>
                  <a:lnTo>
                    <a:pt x="2140" y="382"/>
                  </a:lnTo>
                  <a:lnTo>
                    <a:pt x="2140" y="372"/>
                  </a:lnTo>
                  <a:lnTo>
                    <a:pt x="2138" y="362"/>
                  </a:lnTo>
                  <a:lnTo>
                    <a:pt x="2132" y="356"/>
                  </a:lnTo>
                  <a:lnTo>
                    <a:pt x="2124" y="352"/>
                  </a:lnTo>
                  <a:lnTo>
                    <a:pt x="2110" y="350"/>
                  </a:lnTo>
                  <a:lnTo>
                    <a:pt x="2092" y="354"/>
                  </a:lnTo>
                  <a:lnTo>
                    <a:pt x="2092" y="354"/>
                  </a:lnTo>
                  <a:lnTo>
                    <a:pt x="2090" y="360"/>
                  </a:lnTo>
                  <a:lnTo>
                    <a:pt x="2088" y="368"/>
                  </a:lnTo>
                  <a:lnTo>
                    <a:pt x="2088" y="380"/>
                  </a:lnTo>
                  <a:lnTo>
                    <a:pt x="2092" y="392"/>
                  </a:lnTo>
                  <a:lnTo>
                    <a:pt x="2098" y="400"/>
                  </a:lnTo>
                  <a:lnTo>
                    <a:pt x="2106" y="408"/>
                  </a:lnTo>
                  <a:lnTo>
                    <a:pt x="2110" y="418"/>
                  </a:lnTo>
                  <a:lnTo>
                    <a:pt x="2112" y="426"/>
                  </a:lnTo>
                  <a:lnTo>
                    <a:pt x="2112" y="432"/>
                  </a:lnTo>
                  <a:lnTo>
                    <a:pt x="2110" y="438"/>
                  </a:lnTo>
                  <a:lnTo>
                    <a:pt x="2110" y="438"/>
                  </a:lnTo>
                  <a:lnTo>
                    <a:pt x="2100" y="438"/>
                  </a:lnTo>
                  <a:lnTo>
                    <a:pt x="2092" y="436"/>
                  </a:lnTo>
                  <a:lnTo>
                    <a:pt x="2086" y="434"/>
                  </a:lnTo>
                  <a:lnTo>
                    <a:pt x="2080" y="432"/>
                  </a:lnTo>
                  <a:lnTo>
                    <a:pt x="2076" y="426"/>
                  </a:lnTo>
                  <a:lnTo>
                    <a:pt x="2072" y="418"/>
                  </a:lnTo>
                  <a:lnTo>
                    <a:pt x="2070" y="414"/>
                  </a:lnTo>
                  <a:lnTo>
                    <a:pt x="2068" y="412"/>
                  </a:lnTo>
                  <a:lnTo>
                    <a:pt x="2066" y="410"/>
                  </a:lnTo>
                  <a:lnTo>
                    <a:pt x="2058" y="412"/>
                  </a:lnTo>
                  <a:lnTo>
                    <a:pt x="2044" y="418"/>
                  </a:lnTo>
                  <a:lnTo>
                    <a:pt x="2044" y="418"/>
                  </a:lnTo>
                  <a:lnTo>
                    <a:pt x="2044" y="412"/>
                  </a:lnTo>
                  <a:lnTo>
                    <a:pt x="2044" y="404"/>
                  </a:lnTo>
                  <a:lnTo>
                    <a:pt x="2038" y="388"/>
                  </a:lnTo>
                  <a:lnTo>
                    <a:pt x="2036" y="380"/>
                  </a:lnTo>
                  <a:lnTo>
                    <a:pt x="2032" y="374"/>
                  </a:lnTo>
                  <a:lnTo>
                    <a:pt x="2026" y="370"/>
                  </a:lnTo>
                  <a:lnTo>
                    <a:pt x="2020" y="368"/>
                  </a:lnTo>
                  <a:lnTo>
                    <a:pt x="2020" y="368"/>
                  </a:lnTo>
                  <a:lnTo>
                    <a:pt x="2014" y="388"/>
                  </a:lnTo>
                  <a:lnTo>
                    <a:pt x="2010" y="408"/>
                  </a:lnTo>
                  <a:lnTo>
                    <a:pt x="2010" y="420"/>
                  </a:lnTo>
                  <a:lnTo>
                    <a:pt x="2010" y="430"/>
                  </a:lnTo>
                  <a:lnTo>
                    <a:pt x="2014" y="440"/>
                  </a:lnTo>
                  <a:lnTo>
                    <a:pt x="2022" y="448"/>
                  </a:lnTo>
                  <a:lnTo>
                    <a:pt x="2022" y="448"/>
                  </a:lnTo>
                  <a:lnTo>
                    <a:pt x="2014" y="450"/>
                  </a:lnTo>
                  <a:lnTo>
                    <a:pt x="2004" y="450"/>
                  </a:lnTo>
                  <a:lnTo>
                    <a:pt x="1992" y="446"/>
                  </a:lnTo>
                  <a:lnTo>
                    <a:pt x="1986" y="442"/>
                  </a:lnTo>
                  <a:lnTo>
                    <a:pt x="1986" y="442"/>
                  </a:lnTo>
                  <a:lnTo>
                    <a:pt x="1984" y="438"/>
                  </a:lnTo>
                  <a:lnTo>
                    <a:pt x="1986" y="432"/>
                  </a:lnTo>
                  <a:lnTo>
                    <a:pt x="1990" y="420"/>
                  </a:lnTo>
                  <a:lnTo>
                    <a:pt x="1990" y="412"/>
                  </a:lnTo>
                  <a:lnTo>
                    <a:pt x="1990" y="402"/>
                  </a:lnTo>
                  <a:lnTo>
                    <a:pt x="1988" y="392"/>
                  </a:lnTo>
                  <a:lnTo>
                    <a:pt x="1984" y="380"/>
                  </a:lnTo>
                  <a:lnTo>
                    <a:pt x="1984" y="380"/>
                  </a:lnTo>
                  <a:lnTo>
                    <a:pt x="1974" y="384"/>
                  </a:lnTo>
                  <a:lnTo>
                    <a:pt x="1968" y="390"/>
                  </a:lnTo>
                  <a:lnTo>
                    <a:pt x="1962" y="396"/>
                  </a:lnTo>
                  <a:lnTo>
                    <a:pt x="1958" y="402"/>
                  </a:lnTo>
                  <a:lnTo>
                    <a:pt x="1954" y="416"/>
                  </a:lnTo>
                  <a:lnTo>
                    <a:pt x="1954" y="432"/>
                  </a:lnTo>
                  <a:lnTo>
                    <a:pt x="1954" y="446"/>
                  </a:lnTo>
                  <a:lnTo>
                    <a:pt x="1952" y="458"/>
                  </a:lnTo>
                  <a:lnTo>
                    <a:pt x="1950" y="464"/>
                  </a:lnTo>
                  <a:lnTo>
                    <a:pt x="1946" y="470"/>
                  </a:lnTo>
                  <a:lnTo>
                    <a:pt x="1940" y="476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24" y="478"/>
                  </a:lnTo>
                  <a:lnTo>
                    <a:pt x="1918" y="476"/>
                  </a:lnTo>
                  <a:lnTo>
                    <a:pt x="1916" y="472"/>
                  </a:lnTo>
                  <a:lnTo>
                    <a:pt x="1914" y="468"/>
                  </a:lnTo>
                  <a:lnTo>
                    <a:pt x="1918" y="458"/>
                  </a:lnTo>
                  <a:lnTo>
                    <a:pt x="1922" y="448"/>
                  </a:lnTo>
                  <a:lnTo>
                    <a:pt x="1930" y="434"/>
                  </a:lnTo>
                  <a:lnTo>
                    <a:pt x="1934" y="420"/>
                  </a:lnTo>
                  <a:lnTo>
                    <a:pt x="1934" y="414"/>
                  </a:lnTo>
                  <a:lnTo>
                    <a:pt x="1932" y="406"/>
                  </a:lnTo>
                  <a:lnTo>
                    <a:pt x="1928" y="398"/>
                  </a:lnTo>
                  <a:lnTo>
                    <a:pt x="1922" y="392"/>
                  </a:lnTo>
                  <a:lnTo>
                    <a:pt x="1922" y="392"/>
                  </a:lnTo>
                  <a:lnTo>
                    <a:pt x="1906" y="398"/>
                  </a:lnTo>
                  <a:lnTo>
                    <a:pt x="1892" y="406"/>
                  </a:lnTo>
                  <a:lnTo>
                    <a:pt x="1882" y="416"/>
                  </a:lnTo>
                  <a:lnTo>
                    <a:pt x="1874" y="428"/>
                  </a:lnTo>
                  <a:lnTo>
                    <a:pt x="1870" y="442"/>
                  </a:lnTo>
                  <a:lnTo>
                    <a:pt x="1868" y="454"/>
                  </a:lnTo>
                  <a:lnTo>
                    <a:pt x="1870" y="468"/>
                  </a:lnTo>
                  <a:lnTo>
                    <a:pt x="1876" y="478"/>
                  </a:lnTo>
                  <a:lnTo>
                    <a:pt x="1876" y="478"/>
                  </a:lnTo>
                  <a:lnTo>
                    <a:pt x="1874" y="488"/>
                  </a:lnTo>
                  <a:lnTo>
                    <a:pt x="1872" y="496"/>
                  </a:lnTo>
                  <a:lnTo>
                    <a:pt x="1864" y="510"/>
                  </a:lnTo>
                  <a:lnTo>
                    <a:pt x="1858" y="524"/>
                  </a:lnTo>
                  <a:lnTo>
                    <a:pt x="1854" y="530"/>
                  </a:lnTo>
                  <a:lnTo>
                    <a:pt x="1852" y="538"/>
                  </a:lnTo>
                  <a:lnTo>
                    <a:pt x="1852" y="538"/>
                  </a:lnTo>
                  <a:lnTo>
                    <a:pt x="1838" y="534"/>
                  </a:lnTo>
                  <a:lnTo>
                    <a:pt x="1826" y="530"/>
                  </a:lnTo>
                  <a:lnTo>
                    <a:pt x="1820" y="524"/>
                  </a:lnTo>
                  <a:lnTo>
                    <a:pt x="1816" y="518"/>
                  </a:lnTo>
                  <a:lnTo>
                    <a:pt x="1816" y="518"/>
                  </a:lnTo>
                  <a:lnTo>
                    <a:pt x="1818" y="512"/>
                  </a:lnTo>
                  <a:lnTo>
                    <a:pt x="1822" y="506"/>
                  </a:lnTo>
                  <a:lnTo>
                    <a:pt x="1832" y="494"/>
                  </a:lnTo>
                  <a:lnTo>
                    <a:pt x="1838" y="488"/>
                  </a:lnTo>
                  <a:lnTo>
                    <a:pt x="1838" y="480"/>
                  </a:lnTo>
                  <a:lnTo>
                    <a:pt x="1836" y="470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820" y="460"/>
                  </a:lnTo>
                  <a:lnTo>
                    <a:pt x="1814" y="464"/>
                  </a:lnTo>
                  <a:lnTo>
                    <a:pt x="1808" y="468"/>
                  </a:lnTo>
                  <a:lnTo>
                    <a:pt x="1804" y="474"/>
                  </a:lnTo>
                  <a:lnTo>
                    <a:pt x="1800" y="486"/>
                  </a:lnTo>
                  <a:lnTo>
                    <a:pt x="1796" y="498"/>
                  </a:lnTo>
                  <a:lnTo>
                    <a:pt x="1794" y="508"/>
                  </a:lnTo>
                  <a:lnTo>
                    <a:pt x="1794" y="512"/>
                  </a:lnTo>
                  <a:lnTo>
                    <a:pt x="1792" y="514"/>
                  </a:lnTo>
                  <a:lnTo>
                    <a:pt x="1788" y="514"/>
                  </a:lnTo>
                  <a:lnTo>
                    <a:pt x="1784" y="512"/>
                  </a:lnTo>
                  <a:lnTo>
                    <a:pt x="1772" y="502"/>
                  </a:lnTo>
                  <a:lnTo>
                    <a:pt x="1772" y="502"/>
                  </a:lnTo>
                  <a:lnTo>
                    <a:pt x="1768" y="488"/>
                  </a:lnTo>
                  <a:lnTo>
                    <a:pt x="1762" y="478"/>
                  </a:lnTo>
                  <a:lnTo>
                    <a:pt x="1754" y="470"/>
                  </a:lnTo>
                  <a:lnTo>
                    <a:pt x="1746" y="466"/>
                  </a:lnTo>
                  <a:lnTo>
                    <a:pt x="1746" y="466"/>
                  </a:lnTo>
                  <a:lnTo>
                    <a:pt x="1734" y="476"/>
                  </a:lnTo>
                  <a:lnTo>
                    <a:pt x="1730" y="484"/>
                  </a:lnTo>
                  <a:lnTo>
                    <a:pt x="1728" y="490"/>
                  </a:lnTo>
                  <a:lnTo>
                    <a:pt x="1726" y="496"/>
                  </a:lnTo>
                  <a:lnTo>
                    <a:pt x="1726" y="504"/>
                  </a:lnTo>
                  <a:lnTo>
                    <a:pt x="1728" y="512"/>
                  </a:lnTo>
                  <a:lnTo>
                    <a:pt x="1732" y="518"/>
                  </a:lnTo>
                  <a:lnTo>
                    <a:pt x="1750" y="544"/>
                  </a:lnTo>
                  <a:lnTo>
                    <a:pt x="1750" y="544"/>
                  </a:lnTo>
                  <a:lnTo>
                    <a:pt x="1752" y="546"/>
                  </a:lnTo>
                  <a:lnTo>
                    <a:pt x="1754" y="550"/>
                  </a:lnTo>
                  <a:lnTo>
                    <a:pt x="1756" y="556"/>
                  </a:lnTo>
                  <a:lnTo>
                    <a:pt x="1756" y="558"/>
                  </a:lnTo>
                  <a:lnTo>
                    <a:pt x="1756" y="558"/>
                  </a:lnTo>
                  <a:lnTo>
                    <a:pt x="1744" y="548"/>
                  </a:lnTo>
                  <a:lnTo>
                    <a:pt x="1730" y="540"/>
                  </a:lnTo>
                  <a:lnTo>
                    <a:pt x="1718" y="534"/>
                  </a:lnTo>
                  <a:lnTo>
                    <a:pt x="1704" y="530"/>
                  </a:lnTo>
                  <a:lnTo>
                    <a:pt x="1690" y="528"/>
                  </a:lnTo>
                  <a:lnTo>
                    <a:pt x="1676" y="530"/>
                  </a:lnTo>
                  <a:lnTo>
                    <a:pt x="1664" y="534"/>
                  </a:lnTo>
                  <a:lnTo>
                    <a:pt x="1654" y="542"/>
                  </a:lnTo>
                  <a:lnTo>
                    <a:pt x="1654" y="542"/>
                  </a:lnTo>
                  <a:lnTo>
                    <a:pt x="1656" y="552"/>
                  </a:lnTo>
                  <a:lnTo>
                    <a:pt x="1660" y="560"/>
                  </a:lnTo>
                  <a:lnTo>
                    <a:pt x="1666" y="564"/>
                  </a:lnTo>
                  <a:lnTo>
                    <a:pt x="1672" y="568"/>
                  </a:lnTo>
                  <a:lnTo>
                    <a:pt x="1692" y="574"/>
                  </a:lnTo>
                  <a:lnTo>
                    <a:pt x="1718" y="580"/>
                  </a:lnTo>
                  <a:lnTo>
                    <a:pt x="1718" y="580"/>
                  </a:lnTo>
                  <a:lnTo>
                    <a:pt x="1702" y="582"/>
                  </a:lnTo>
                  <a:lnTo>
                    <a:pt x="1688" y="586"/>
                  </a:lnTo>
                  <a:lnTo>
                    <a:pt x="1678" y="590"/>
                  </a:lnTo>
                  <a:lnTo>
                    <a:pt x="1670" y="594"/>
                  </a:lnTo>
                  <a:lnTo>
                    <a:pt x="1658" y="602"/>
                  </a:lnTo>
                  <a:lnTo>
                    <a:pt x="1646" y="610"/>
                  </a:lnTo>
                  <a:lnTo>
                    <a:pt x="1646" y="610"/>
                  </a:lnTo>
                  <a:lnTo>
                    <a:pt x="1644" y="600"/>
                  </a:lnTo>
                  <a:lnTo>
                    <a:pt x="1638" y="592"/>
                  </a:lnTo>
                  <a:lnTo>
                    <a:pt x="1630" y="586"/>
                  </a:lnTo>
                  <a:lnTo>
                    <a:pt x="1620" y="580"/>
                  </a:lnTo>
                  <a:lnTo>
                    <a:pt x="1608" y="576"/>
                  </a:lnTo>
                  <a:lnTo>
                    <a:pt x="1596" y="574"/>
                  </a:lnTo>
                  <a:lnTo>
                    <a:pt x="1570" y="570"/>
                  </a:lnTo>
                  <a:lnTo>
                    <a:pt x="1570" y="570"/>
                  </a:lnTo>
                  <a:lnTo>
                    <a:pt x="1564" y="570"/>
                  </a:lnTo>
                  <a:lnTo>
                    <a:pt x="1558" y="570"/>
                  </a:lnTo>
                  <a:lnTo>
                    <a:pt x="1546" y="568"/>
                  </a:lnTo>
                  <a:lnTo>
                    <a:pt x="1538" y="566"/>
                  </a:lnTo>
                  <a:lnTo>
                    <a:pt x="1534" y="566"/>
                  </a:lnTo>
                  <a:lnTo>
                    <a:pt x="1530" y="568"/>
                  </a:lnTo>
                  <a:lnTo>
                    <a:pt x="1530" y="568"/>
                  </a:lnTo>
                  <a:lnTo>
                    <a:pt x="1536" y="580"/>
                  </a:lnTo>
                  <a:lnTo>
                    <a:pt x="1544" y="592"/>
                  </a:lnTo>
                  <a:lnTo>
                    <a:pt x="1554" y="604"/>
                  </a:lnTo>
                  <a:lnTo>
                    <a:pt x="1566" y="612"/>
                  </a:lnTo>
                  <a:lnTo>
                    <a:pt x="1578" y="622"/>
                  </a:lnTo>
                  <a:lnTo>
                    <a:pt x="1592" y="628"/>
                  </a:lnTo>
                  <a:lnTo>
                    <a:pt x="1606" y="634"/>
                  </a:lnTo>
                  <a:lnTo>
                    <a:pt x="1620" y="638"/>
                  </a:lnTo>
                  <a:lnTo>
                    <a:pt x="1620" y="638"/>
                  </a:lnTo>
                  <a:lnTo>
                    <a:pt x="1640" y="636"/>
                  </a:lnTo>
                  <a:lnTo>
                    <a:pt x="1656" y="630"/>
                  </a:lnTo>
                  <a:lnTo>
                    <a:pt x="1656" y="630"/>
                  </a:lnTo>
                  <a:lnTo>
                    <a:pt x="1670" y="636"/>
                  </a:lnTo>
                  <a:lnTo>
                    <a:pt x="1676" y="644"/>
                  </a:lnTo>
                  <a:lnTo>
                    <a:pt x="1680" y="652"/>
                  </a:lnTo>
                  <a:lnTo>
                    <a:pt x="1684" y="662"/>
                  </a:lnTo>
                  <a:lnTo>
                    <a:pt x="1684" y="662"/>
                  </a:lnTo>
                  <a:lnTo>
                    <a:pt x="1670" y="666"/>
                  </a:lnTo>
                  <a:lnTo>
                    <a:pt x="1658" y="668"/>
                  </a:lnTo>
                  <a:lnTo>
                    <a:pt x="1644" y="668"/>
                  </a:lnTo>
                  <a:lnTo>
                    <a:pt x="1632" y="668"/>
                  </a:lnTo>
                  <a:lnTo>
                    <a:pt x="1608" y="664"/>
                  </a:lnTo>
                  <a:lnTo>
                    <a:pt x="1594" y="664"/>
                  </a:lnTo>
                  <a:lnTo>
                    <a:pt x="1582" y="668"/>
                  </a:lnTo>
                  <a:lnTo>
                    <a:pt x="1582" y="668"/>
                  </a:lnTo>
                  <a:lnTo>
                    <a:pt x="1576" y="668"/>
                  </a:lnTo>
                  <a:lnTo>
                    <a:pt x="1572" y="668"/>
                  </a:lnTo>
                  <a:lnTo>
                    <a:pt x="1572" y="666"/>
                  </a:lnTo>
                  <a:lnTo>
                    <a:pt x="1572" y="666"/>
                  </a:lnTo>
                  <a:lnTo>
                    <a:pt x="1568" y="656"/>
                  </a:lnTo>
                  <a:lnTo>
                    <a:pt x="1568" y="656"/>
                  </a:lnTo>
                  <a:lnTo>
                    <a:pt x="1560" y="648"/>
                  </a:lnTo>
                  <a:lnTo>
                    <a:pt x="1552" y="642"/>
                  </a:lnTo>
                  <a:lnTo>
                    <a:pt x="1540" y="638"/>
                  </a:lnTo>
                  <a:lnTo>
                    <a:pt x="1530" y="636"/>
                  </a:lnTo>
                  <a:lnTo>
                    <a:pt x="1518" y="638"/>
                  </a:lnTo>
                  <a:lnTo>
                    <a:pt x="1506" y="640"/>
                  </a:lnTo>
                  <a:lnTo>
                    <a:pt x="1486" y="644"/>
                  </a:lnTo>
                  <a:lnTo>
                    <a:pt x="1486" y="644"/>
                  </a:lnTo>
                  <a:lnTo>
                    <a:pt x="1486" y="654"/>
                  </a:lnTo>
                  <a:lnTo>
                    <a:pt x="1488" y="662"/>
                  </a:lnTo>
                  <a:lnTo>
                    <a:pt x="1492" y="670"/>
                  </a:lnTo>
                  <a:lnTo>
                    <a:pt x="1498" y="676"/>
                  </a:lnTo>
                  <a:lnTo>
                    <a:pt x="1512" y="688"/>
                  </a:lnTo>
                  <a:lnTo>
                    <a:pt x="1528" y="696"/>
                  </a:lnTo>
                  <a:lnTo>
                    <a:pt x="1528" y="696"/>
                  </a:lnTo>
                  <a:lnTo>
                    <a:pt x="1546" y="702"/>
                  </a:lnTo>
                  <a:lnTo>
                    <a:pt x="1556" y="702"/>
                  </a:lnTo>
                  <a:lnTo>
                    <a:pt x="1562" y="700"/>
                  </a:lnTo>
                  <a:lnTo>
                    <a:pt x="1564" y="698"/>
                  </a:lnTo>
                  <a:lnTo>
                    <a:pt x="1576" y="688"/>
                  </a:lnTo>
                  <a:lnTo>
                    <a:pt x="1576" y="688"/>
                  </a:lnTo>
                  <a:lnTo>
                    <a:pt x="1580" y="702"/>
                  </a:lnTo>
                  <a:lnTo>
                    <a:pt x="1584" y="714"/>
                  </a:lnTo>
                  <a:lnTo>
                    <a:pt x="1590" y="722"/>
                  </a:lnTo>
                  <a:lnTo>
                    <a:pt x="1596" y="730"/>
                  </a:lnTo>
                  <a:lnTo>
                    <a:pt x="1610" y="740"/>
                  </a:lnTo>
                  <a:lnTo>
                    <a:pt x="1626" y="752"/>
                  </a:lnTo>
                  <a:lnTo>
                    <a:pt x="1626" y="752"/>
                  </a:lnTo>
                  <a:lnTo>
                    <a:pt x="1594" y="762"/>
                  </a:lnTo>
                  <a:lnTo>
                    <a:pt x="1580" y="766"/>
                  </a:lnTo>
                  <a:lnTo>
                    <a:pt x="1560" y="766"/>
                  </a:lnTo>
                  <a:lnTo>
                    <a:pt x="1560" y="766"/>
                  </a:lnTo>
                  <a:lnTo>
                    <a:pt x="1552" y="756"/>
                  </a:lnTo>
                  <a:lnTo>
                    <a:pt x="1542" y="746"/>
                  </a:lnTo>
                  <a:lnTo>
                    <a:pt x="1532" y="738"/>
                  </a:lnTo>
                  <a:lnTo>
                    <a:pt x="1522" y="730"/>
                  </a:lnTo>
                  <a:lnTo>
                    <a:pt x="1498" y="718"/>
                  </a:lnTo>
                  <a:lnTo>
                    <a:pt x="1474" y="708"/>
                  </a:lnTo>
                  <a:lnTo>
                    <a:pt x="1452" y="704"/>
                  </a:lnTo>
                  <a:lnTo>
                    <a:pt x="1434" y="702"/>
                  </a:lnTo>
                  <a:lnTo>
                    <a:pt x="1428" y="702"/>
                  </a:lnTo>
                  <a:lnTo>
                    <a:pt x="1422" y="704"/>
                  </a:lnTo>
                  <a:lnTo>
                    <a:pt x="1420" y="708"/>
                  </a:lnTo>
                  <a:lnTo>
                    <a:pt x="1420" y="712"/>
                  </a:lnTo>
                  <a:lnTo>
                    <a:pt x="1420" y="712"/>
                  </a:lnTo>
                  <a:lnTo>
                    <a:pt x="1424" y="722"/>
                  </a:lnTo>
                  <a:lnTo>
                    <a:pt x="1428" y="732"/>
                  </a:lnTo>
                  <a:lnTo>
                    <a:pt x="1434" y="740"/>
                  </a:lnTo>
                  <a:lnTo>
                    <a:pt x="1440" y="748"/>
                  </a:lnTo>
                  <a:lnTo>
                    <a:pt x="1456" y="760"/>
                  </a:lnTo>
                  <a:lnTo>
                    <a:pt x="1472" y="770"/>
                  </a:lnTo>
                  <a:lnTo>
                    <a:pt x="1488" y="776"/>
                  </a:lnTo>
                  <a:lnTo>
                    <a:pt x="1502" y="780"/>
                  </a:lnTo>
                  <a:lnTo>
                    <a:pt x="1514" y="784"/>
                  </a:lnTo>
                  <a:lnTo>
                    <a:pt x="1514" y="784"/>
                  </a:lnTo>
                  <a:lnTo>
                    <a:pt x="1508" y="786"/>
                  </a:lnTo>
                  <a:lnTo>
                    <a:pt x="1494" y="792"/>
                  </a:lnTo>
                  <a:lnTo>
                    <a:pt x="1488" y="798"/>
                  </a:lnTo>
                  <a:lnTo>
                    <a:pt x="1482" y="802"/>
                  </a:lnTo>
                  <a:lnTo>
                    <a:pt x="1480" y="806"/>
                  </a:lnTo>
                  <a:lnTo>
                    <a:pt x="1480" y="812"/>
                  </a:lnTo>
                  <a:lnTo>
                    <a:pt x="1480" y="812"/>
                  </a:lnTo>
                  <a:lnTo>
                    <a:pt x="1484" y="816"/>
                  </a:lnTo>
                  <a:lnTo>
                    <a:pt x="1492" y="822"/>
                  </a:lnTo>
                  <a:lnTo>
                    <a:pt x="1512" y="830"/>
                  </a:lnTo>
                  <a:lnTo>
                    <a:pt x="1522" y="836"/>
                  </a:lnTo>
                  <a:lnTo>
                    <a:pt x="1530" y="842"/>
                  </a:lnTo>
                  <a:lnTo>
                    <a:pt x="1534" y="848"/>
                  </a:lnTo>
                  <a:lnTo>
                    <a:pt x="1534" y="852"/>
                  </a:lnTo>
                  <a:lnTo>
                    <a:pt x="1534" y="854"/>
                  </a:lnTo>
                  <a:lnTo>
                    <a:pt x="1534" y="854"/>
                  </a:lnTo>
                  <a:lnTo>
                    <a:pt x="1514" y="848"/>
                  </a:lnTo>
                  <a:lnTo>
                    <a:pt x="1500" y="842"/>
                  </a:lnTo>
                  <a:lnTo>
                    <a:pt x="1490" y="842"/>
                  </a:lnTo>
                  <a:lnTo>
                    <a:pt x="1486" y="842"/>
                  </a:lnTo>
                  <a:lnTo>
                    <a:pt x="1484" y="844"/>
                  </a:lnTo>
                  <a:lnTo>
                    <a:pt x="1482" y="846"/>
                  </a:lnTo>
                  <a:lnTo>
                    <a:pt x="1482" y="850"/>
                  </a:lnTo>
                  <a:lnTo>
                    <a:pt x="1484" y="860"/>
                  </a:lnTo>
                  <a:lnTo>
                    <a:pt x="1492" y="872"/>
                  </a:lnTo>
                  <a:lnTo>
                    <a:pt x="1504" y="890"/>
                  </a:lnTo>
                  <a:lnTo>
                    <a:pt x="1504" y="890"/>
                  </a:lnTo>
                  <a:lnTo>
                    <a:pt x="1496" y="890"/>
                  </a:lnTo>
                  <a:lnTo>
                    <a:pt x="1490" y="888"/>
                  </a:lnTo>
                  <a:lnTo>
                    <a:pt x="1484" y="886"/>
                  </a:lnTo>
                  <a:lnTo>
                    <a:pt x="1478" y="882"/>
                  </a:lnTo>
                  <a:lnTo>
                    <a:pt x="1470" y="874"/>
                  </a:lnTo>
                  <a:lnTo>
                    <a:pt x="1464" y="864"/>
                  </a:lnTo>
                  <a:lnTo>
                    <a:pt x="1454" y="844"/>
                  </a:lnTo>
                  <a:lnTo>
                    <a:pt x="1446" y="834"/>
                  </a:lnTo>
                  <a:lnTo>
                    <a:pt x="1438" y="828"/>
                  </a:lnTo>
                  <a:lnTo>
                    <a:pt x="1438" y="828"/>
                  </a:lnTo>
                  <a:lnTo>
                    <a:pt x="1430" y="836"/>
                  </a:lnTo>
                  <a:lnTo>
                    <a:pt x="1426" y="844"/>
                  </a:lnTo>
                  <a:lnTo>
                    <a:pt x="1424" y="852"/>
                  </a:lnTo>
                  <a:lnTo>
                    <a:pt x="1424" y="860"/>
                  </a:lnTo>
                  <a:lnTo>
                    <a:pt x="1426" y="872"/>
                  </a:lnTo>
                  <a:lnTo>
                    <a:pt x="1428" y="878"/>
                  </a:lnTo>
                  <a:lnTo>
                    <a:pt x="1428" y="878"/>
                  </a:lnTo>
                  <a:lnTo>
                    <a:pt x="1418" y="866"/>
                  </a:lnTo>
                  <a:lnTo>
                    <a:pt x="1402" y="848"/>
                  </a:lnTo>
                  <a:lnTo>
                    <a:pt x="1392" y="838"/>
                  </a:lnTo>
                  <a:lnTo>
                    <a:pt x="1384" y="832"/>
                  </a:lnTo>
                  <a:lnTo>
                    <a:pt x="1374" y="828"/>
                  </a:lnTo>
                  <a:lnTo>
                    <a:pt x="1366" y="828"/>
                  </a:lnTo>
                  <a:lnTo>
                    <a:pt x="1366" y="828"/>
                  </a:lnTo>
                  <a:lnTo>
                    <a:pt x="1362" y="830"/>
                  </a:lnTo>
                  <a:lnTo>
                    <a:pt x="1362" y="836"/>
                  </a:lnTo>
                  <a:lnTo>
                    <a:pt x="1360" y="848"/>
                  </a:lnTo>
                  <a:lnTo>
                    <a:pt x="1362" y="856"/>
                  </a:lnTo>
                  <a:lnTo>
                    <a:pt x="1366" y="862"/>
                  </a:lnTo>
                  <a:lnTo>
                    <a:pt x="1370" y="870"/>
                  </a:lnTo>
                  <a:lnTo>
                    <a:pt x="1376" y="876"/>
                  </a:lnTo>
                  <a:lnTo>
                    <a:pt x="1376" y="876"/>
                  </a:lnTo>
                  <a:lnTo>
                    <a:pt x="1358" y="880"/>
                  </a:lnTo>
                  <a:lnTo>
                    <a:pt x="1338" y="882"/>
                  </a:lnTo>
                  <a:lnTo>
                    <a:pt x="1328" y="886"/>
                  </a:lnTo>
                  <a:lnTo>
                    <a:pt x="1320" y="890"/>
                  </a:lnTo>
                  <a:lnTo>
                    <a:pt x="1314" y="896"/>
                  </a:lnTo>
                  <a:lnTo>
                    <a:pt x="1310" y="904"/>
                  </a:lnTo>
                  <a:lnTo>
                    <a:pt x="1310" y="904"/>
                  </a:lnTo>
                  <a:lnTo>
                    <a:pt x="1324" y="912"/>
                  </a:lnTo>
                  <a:lnTo>
                    <a:pt x="1340" y="920"/>
                  </a:lnTo>
                  <a:lnTo>
                    <a:pt x="1354" y="924"/>
                  </a:lnTo>
                  <a:lnTo>
                    <a:pt x="1370" y="928"/>
                  </a:lnTo>
                  <a:lnTo>
                    <a:pt x="1388" y="928"/>
                  </a:lnTo>
                  <a:lnTo>
                    <a:pt x="1406" y="928"/>
                  </a:lnTo>
                  <a:lnTo>
                    <a:pt x="1446" y="924"/>
                  </a:lnTo>
                  <a:lnTo>
                    <a:pt x="1446" y="924"/>
                  </a:lnTo>
                  <a:lnTo>
                    <a:pt x="1454" y="924"/>
                  </a:lnTo>
                  <a:lnTo>
                    <a:pt x="1468" y="920"/>
                  </a:lnTo>
                  <a:lnTo>
                    <a:pt x="1468" y="920"/>
                  </a:lnTo>
                  <a:lnTo>
                    <a:pt x="1472" y="920"/>
                  </a:lnTo>
                  <a:lnTo>
                    <a:pt x="1478" y="920"/>
                  </a:lnTo>
                  <a:lnTo>
                    <a:pt x="1486" y="924"/>
                  </a:lnTo>
                  <a:lnTo>
                    <a:pt x="1496" y="932"/>
                  </a:lnTo>
                  <a:lnTo>
                    <a:pt x="1496" y="932"/>
                  </a:lnTo>
                  <a:lnTo>
                    <a:pt x="1486" y="934"/>
                  </a:lnTo>
                  <a:lnTo>
                    <a:pt x="1480" y="938"/>
                  </a:lnTo>
                  <a:lnTo>
                    <a:pt x="1470" y="944"/>
                  </a:lnTo>
                  <a:lnTo>
                    <a:pt x="1454" y="952"/>
                  </a:lnTo>
                  <a:lnTo>
                    <a:pt x="1440" y="956"/>
                  </a:lnTo>
                  <a:lnTo>
                    <a:pt x="1422" y="960"/>
                  </a:lnTo>
                  <a:lnTo>
                    <a:pt x="1422" y="960"/>
                  </a:lnTo>
                  <a:lnTo>
                    <a:pt x="1396" y="974"/>
                  </a:lnTo>
                  <a:lnTo>
                    <a:pt x="1386" y="982"/>
                  </a:lnTo>
                  <a:lnTo>
                    <a:pt x="1376" y="992"/>
                  </a:lnTo>
                  <a:lnTo>
                    <a:pt x="1368" y="1002"/>
                  </a:lnTo>
                  <a:lnTo>
                    <a:pt x="1362" y="1012"/>
                  </a:lnTo>
                  <a:lnTo>
                    <a:pt x="1358" y="1024"/>
                  </a:lnTo>
                  <a:lnTo>
                    <a:pt x="1356" y="1038"/>
                  </a:lnTo>
                  <a:lnTo>
                    <a:pt x="1356" y="1038"/>
                  </a:lnTo>
                  <a:lnTo>
                    <a:pt x="1374" y="1046"/>
                  </a:lnTo>
                  <a:lnTo>
                    <a:pt x="1384" y="1048"/>
                  </a:lnTo>
                  <a:lnTo>
                    <a:pt x="1392" y="1050"/>
                  </a:lnTo>
                  <a:lnTo>
                    <a:pt x="1400" y="1050"/>
                  </a:lnTo>
                  <a:lnTo>
                    <a:pt x="1410" y="1048"/>
                  </a:lnTo>
                  <a:lnTo>
                    <a:pt x="1416" y="1044"/>
                  </a:lnTo>
                  <a:lnTo>
                    <a:pt x="1422" y="1038"/>
                  </a:lnTo>
                  <a:lnTo>
                    <a:pt x="1422" y="1038"/>
                  </a:lnTo>
                  <a:lnTo>
                    <a:pt x="1430" y="1028"/>
                  </a:lnTo>
                  <a:lnTo>
                    <a:pt x="1436" y="1022"/>
                  </a:lnTo>
                  <a:lnTo>
                    <a:pt x="1440" y="1020"/>
                  </a:lnTo>
                  <a:lnTo>
                    <a:pt x="1444" y="1020"/>
                  </a:lnTo>
                  <a:lnTo>
                    <a:pt x="1448" y="1026"/>
                  </a:lnTo>
                  <a:lnTo>
                    <a:pt x="1452" y="1028"/>
                  </a:lnTo>
                  <a:lnTo>
                    <a:pt x="1458" y="1030"/>
                  </a:lnTo>
                  <a:lnTo>
                    <a:pt x="1478" y="1036"/>
                  </a:lnTo>
                  <a:lnTo>
                    <a:pt x="1478" y="1036"/>
                  </a:lnTo>
                  <a:lnTo>
                    <a:pt x="1474" y="1042"/>
                  </a:lnTo>
                  <a:lnTo>
                    <a:pt x="1468" y="1048"/>
                  </a:lnTo>
                  <a:lnTo>
                    <a:pt x="1454" y="1058"/>
                  </a:lnTo>
                  <a:lnTo>
                    <a:pt x="1438" y="1066"/>
                  </a:lnTo>
                  <a:lnTo>
                    <a:pt x="1422" y="1072"/>
                  </a:lnTo>
                  <a:lnTo>
                    <a:pt x="1408" y="1078"/>
                  </a:lnTo>
                  <a:lnTo>
                    <a:pt x="1396" y="1084"/>
                  </a:lnTo>
                  <a:lnTo>
                    <a:pt x="1392" y="1088"/>
                  </a:lnTo>
                  <a:lnTo>
                    <a:pt x="1390" y="1092"/>
                  </a:lnTo>
                  <a:lnTo>
                    <a:pt x="1390" y="1096"/>
                  </a:lnTo>
                  <a:lnTo>
                    <a:pt x="1392" y="1100"/>
                  </a:lnTo>
                  <a:lnTo>
                    <a:pt x="1392" y="1100"/>
                  </a:lnTo>
                  <a:lnTo>
                    <a:pt x="1406" y="1120"/>
                  </a:lnTo>
                  <a:lnTo>
                    <a:pt x="1420" y="1138"/>
                  </a:lnTo>
                  <a:lnTo>
                    <a:pt x="1436" y="1156"/>
                  </a:lnTo>
                  <a:lnTo>
                    <a:pt x="1436" y="1156"/>
                  </a:lnTo>
                  <a:lnTo>
                    <a:pt x="1426" y="1150"/>
                  </a:lnTo>
                  <a:lnTo>
                    <a:pt x="1402" y="1142"/>
                  </a:lnTo>
                  <a:lnTo>
                    <a:pt x="1388" y="1140"/>
                  </a:lnTo>
                  <a:lnTo>
                    <a:pt x="1376" y="1138"/>
                  </a:lnTo>
                  <a:lnTo>
                    <a:pt x="1364" y="1140"/>
                  </a:lnTo>
                  <a:lnTo>
                    <a:pt x="1360" y="1142"/>
                  </a:lnTo>
                  <a:lnTo>
                    <a:pt x="1356" y="1146"/>
                  </a:lnTo>
                  <a:lnTo>
                    <a:pt x="1356" y="1146"/>
                  </a:lnTo>
                  <a:lnTo>
                    <a:pt x="1354" y="1150"/>
                  </a:lnTo>
                  <a:lnTo>
                    <a:pt x="1352" y="1154"/>
                  </a:lnTo>
                  <a:lnTo>
                    <a:pt x="1354" y="1164"/>
                  </a:lnTo>
                  <a:lnTo>
                    <a:pt x="1358" y="1174"/>
                  </a:lnTo>
                  <a:lnTo>
                    <a:pt x="1368" y="1182"/>
                  </a:lnTo>
                  <a:lnTo>
                    <a:pt x="1382" y="1192"/>
                  </a:lnTo>
                  <a:lnTo>
                    <a:pt x="1398" y="1200"/>
                  </a:lnTo>
                  <a:lnTo>
                    <a:pt x="1418" y="1208"/>
                  </a:lnTo>
                  <a:lnTo>
                    <a:pt x="1440" y="1214"/>
                  </a:lnTo>
                  <a:lnTo>
                    <a:pt x="1440" y="1214"/>
                  </a:lnTo>
                  <a:lnTo>
                    <a:pt x="1430" y="1218"/>
                  </a:lnTo>
                  <a:lnTo>
                    <a:pt x="1416" y="1220"/>
                  </a:lnTo>
                  <a:lnTo>
                    <a:pt x="1402" y="1222"/>
                  </a:lnTo>
                  <a:lnTo>
                    <a:pt x="1388" y="1226"/>
                  </a:lnTo>
                  <a:lnTo>
                    <a:pt x="1378" y="1230"/>
                  </a:lnTo>
                  <a:lnTo>
                    <a:pt x="1376" y="1232"/>
                  </a:lnTo>
                  <a:lnTo>
                    <a:pt x="1374" y="1236"/>
                  </a:lnTo>
                  <a:lnTo>
                    <a:pt x="1374" y="1242"/>
                  </a:lnTo>
                  <a:lnTo>
                    <a:pt x="1376" y="1248"/>
                  </a:lnTo>
                  <a:lnTo>
                    <a:pt x="1380" y="1254"/>
                  </a:lnTo>
                  <a:lnTo>
                    <a:pt x="1388" y="1262"/>
                  </a:lnTo>
                  <a:lnTo>
                    <a:pt x="1388" y="1262"/>
                  </a:lnTo>
                  <a:lnTo>
                    <a:pt x="1370" y="1272"/>
                  </a:lnTo>
                  <a:lnTo>
                    <a:pt x="1360" y="1278"/>
                  </a:lnTo>
                  <a:lnTo>
                    <a:pt x="1354" y="1286"/>
                  </a:lnTo>
                  <a:lnTo>
                    <a:pt x="1354" y="1288"/>
                  </a:lnTo>
                  <a:lnTo>
                    <a:pt x="1354" y="1290"/>
                  </a:lnTo>
                  <a:lnTo>
                    <a:pt x="1360" y="1294"/>
                  </a:lnTo>
                  <a:lnTo>
                    <a:pt x="1368" y="1294"/>
                  </a:lnTo>
                  <a:lnTo>
                    <a:pt x="1380" y="1294"/>
                  </a:lnTo>
                  <a:lnTo>
                    <a:pt x="1396" y="1290"/>
                  </a:lnTo>
                  <a:lnTo>
                    <a:pt x="1418" y="1294"/>
                  </a:lnTo>
                  <a:lnTo>
                    <a:pt x="1418" y="1294"/>
                  </a:lnTo>
                  <a:lnTo>
                    <a:pt x="1386" y="1312"/>
                  </a:lnTo>
                  <a:lnTo>
                    <a:pt x="1378" y="1318"/>
                  </a:lnTo>
                  <a:lnTo>
                    <a:pt x="1372" y="1324"/>
                  </a:lnTo>
                  <a:lnTo>
                    <a:pt x="1368" y="1330"/>
                  </a:lnTo>
                  <a:lnTo>
                    <a:pt x="1368" y="1336"/>
                  </a:lnTo>
                  <a:lnTo>
                    <a:pt x="1368" y="1336"/>
                  </a:lnTo>
                  <a:lnTo>
                    <a:pt x="1368" y="1338"/>
                  </a:lnTo>
                  <a:lnTo>
                    <a:pt x="1370" y="1340"/>
                  </a:lnTo>
                  <a:lnTo>
                    <a:pt x="1376" y="1342"/>
                  </a:lnTo>
                  <a:lnTo>
                    <a:pt x="1384" y="1342"/>
                  </a:lnTo>
                  <a:lnTo>
                    <a:pt x="1392" y="1342"/>
                  </a:lnTo>
                  <a:lnTo>
                    <a:pt x="1410" y="1340"/>
                  </a:lnTo>
                  <a:lnTo>
                    <a:pt x="1418" y="1340"/>
                  </a:lnTo>
                  <a:lnTo>
                    <a:pt x="1422" y="1344"/>
                  </a:lnTo>
                  <a:lnTo>
                    <a:pt x="1422" y="1344"/>
                  </a:lnTo>
                  <a:lnTo>
                    <a:pt x="1422" y="1352"/>
                  </a:lnTo>
                  <a:lnTo>
                    <a:pt x="1420" y="1358"/>
                  </a:lnTo>
                  <a:lnTo>
                    <a:pt x="1416" y="1364"/>
                  </a:lnTo>
                  <a:lnTo>
                    <a:pt x="1412" y="1368"/>
                  </a:lnTo>
                  <a:lnTo>
                    <a:pt x="1404" y="1374"/>
                  </a:lnTo>
                  <a:lnTo>
                    <a:pt x="1398" y="1380"/>
                  </a:lnTo>
                  <a:lnTo>
                    <a:pt x="1398" y="1380"/>
                  </a:lnTo>
                  <a:lnTo>
                    <a:pt x="1404" y="1382"/>
                  </a:lnTo>
                  <a:lnTo>
                    <a:pt x="1410" y="1384"/>
                  </a:lnTo>
                  <a:lnTo>
                    <a:pt x="1420" y="1384"/>
                  </a:lnTo>
                  <a:lnTo>
                    <a:pt x="1430" y="1382"/>
                  </a:lnTo>
                  <a:lnTo>
                    <a:pt x="1438" y="1376"/>
                  </a:lnTo>
                  <a:lnTo>
                    <a:pt x="1448" y="1372"/>
                  </a:lnTo>
                  <a:lnTo>
                    <a:pt x="1458" y="1370"/>
                  </a:lnTo>
                  <a:lnTo>
                    <a:pt x="1466" y="1372"/>
                  </a:lnTo>
                  <a:lnTo>
                    <a:pt x="1472" y="1376"/>
                  </a:lnTo>
                  <a:lnTo>
                    <a:pt x="1478" y="1380"/>
                  </a:lnTo>
                  <a:lnTo>
                    <a:pt x="1478" y="1380"/>
                  </a:lnTo>
                  <a:lnTo>
                    <a:pt x="1472" y="1386"/>
                  </a:lnTo>
                  <a:lnTo>
                    <a:pt x="1464" y="1392"/>
                  </a:lnTo>
                  <a:lnTo>
                    <a:pt x="1446" y="1400"/>
                  </a:lnTo>
                  <a:lnTo>
                    <a:pt x="1438" y="1404"/>
                  </a:lnTo>
                  <a:lnTo>
                    <a:pt x="1432" y="1410"/>
                  </a:lnTo>
                  <a:lnTo>
                    <a:pt x="1428" y="1418"/>
                  </a:lnTo>
                  <a:lnTo>
                    <a:pt x="1430" y="1428"/>
                  </a:lnTo>
                  <a:lnTo>
                    <a:pt x="1430" y="1428"/>
                  </a:lnTo>
                  <a:lnTo>
                    <a:pt x="1436" y="1432"/>
                  </a:lnTo>
                  <a:lnTo>
                    <a:pt x="1444" y="1434"/>
                  </a:lnTo>
                  <a:lnTo>
                    <a:pt x="1462" y="1438"/>
                  </a:lnTo>
                  <a:lnTo>
                    <a:pt x="1478" y="1442"/>
                  </a:lnTo>
                  <a:lnTo>
                    <a:pt x="1486" y="1444"/>
                  </a:lnTo>
                  <a:lnTo>
                    <a:pt x="1494" y="1448"/>
                  </a:lnTo>
                  <a:lnTo>
                    <a:pt x="1494" y="1448"/>
                  </a:lnTo>
                  <a:lnTo>
                    <a:pt x="1490" y="1454"/>
                  </a:lnTo>
                  <a:lnTo>
                    <a:pt x="1484" y="1472"/>
                  </a:lnTo>
                  <a:lnTo>
                    <a:pt x="1478" y="1488"/>
                  </a:lnTo>
                  <a:lnTo>
                    <a:pt x="1480" y="1494"/>
                  </a:lnTo>
                  <a:lnTo>
                    <a:pt x="1482" y="1498"/>
                  </a:lnTo>
                  <a:lnTo>
                    <a:pt x="1482" y="1498"/>
                  </a:lnTo>
                  <a:lnTo>
                    <a:pt x="1492" y="1502"/>
                  </a:lnTo>
                  <a:lnTo>
                    <a:pt x="1500" y="1500"/>
                  </a:lnTo>
                  <a:lnTo>
                    <a:pt x="1510" y="1496"/>
                  </a:lnTo>
                  <a:lnTo>
                    <a:pt x="1518" y="1490"/>
                  </a:lnTo>
                  <a:lnTo>
                    <a:pt x="1532" y="1476"/>
                  </a:lnTo>
                  <a:lnTo>
                    <a:pt x="1536" y="1472"/>
                  </a:lnTo>
                  <a:lnTo>
                    <a:pt x="1540" y="1468"/>
                  </a:lnTo>
                  <a:lnTo>
                    <a:pt x="1540" y="1468"/>
                  </a:lnTo>
                  <a:lnTo>
                    <a:pt x="1540" y="1486"/>
                  </a:lnTo>
                  <a:lnTo>
                    <a:pt x="1544" y="1496"/>
                  </a:lnTo>
                  <a:lnTo>
                    <a:pt x="1548" y="1504"/>
                  </a:lnTo>
                  <a:lnTo>
                    <a:pt x="1554" y="1510"/>
                  </a:lnTo>
                  <a:lnTo>
                    <a:pt x="1560" y="1514"/>
                  </a:lnTo>
                  <a:lnTo>
                    <a:pt x="1566" y="1520"/>
                  </a:lnTo>
                  <a:lnTo>
                    <a:pt x="1568" y="1528"/>
                  </a:lnTo>
                  <a:lnTo>
                    <a:pt x="1564" y="1538"/>
                  </a:lnTo>
                  <a:lnTo>
                    <a:pt x="1564" y="1538"/>
                  </a:lnTo>
                  <a:lnTo>
                    <a:pt x="1564" y="1554"/>
                  </a:lnTo>
                  <a:lnTo>
                    <a:pt x="1566" y="1570"/>
                  </a:lnTo>
                  <a:lnTo>
                    <a:pt x="1568" y="1576"/>
                  </a:lnTo>
                  <a:lnTo>
                    <a:pt x="1572" y="1584"/>
                  </a:lnTo>
                  <a:lnTo>
                    <a:pt x="1576" y="1588"/>
                  </a:lnTo>
                  <a:lnTo>
                    <a:pt x="1582" y="1594"/>
                  </a:lnTo>
                  <a:lnTo>
                    <a:pt x="1582" y="1594"/>
                  </a:lnTo>
                  <a:lnTo>
                    <a:pt x="1596" y="1588"/>
                  </a:lnTo>
                  <a:lnTo>
                    <a:pt x="1606" y="1580"/>
                  </a:lnTo>
                  <a:lnTo>
                    <a:pt x="1614" y="1572"/>
                  </a:lnTo>
                  <a:lnTo>
                    <a:pt x="1620" y="1560"/>
                  </a:lnTo>
                  <a:lnTo>
                    <a:pt x="1622" y="1548"/>
                  </a:lnTo>
                  <a:lnTo>
                    <a:pt x="1624" y="1534"/>
                  </a:lnTo>
                  <a:lnTo>
                    <a:pt x="1626" y="1502"/>
                  </a:lnTo>
                  <a:lnTo>
                    <a:pt x="1626" y="1502"/>
                  </a:lnTo>
                  <a:lnTo>
                    <a:pt x="1626" y="1500"/>
                  </a:lnTo>
                  <a:lnTo>
                    <a:pt x="1628" y="1498"/>
                  </a:lnTo>
                  <a:lnTo>
                    <a:pt x="1632" y="1496"/>
                  </a:lnTo>
                  <a:lnTo>
                    <a:pt x="1640" y="1498"/>
                  </a:lnTo>
                  <a:lnTo>
                    <a:pt x="1648" y="1500"/>
                  </a:lnTo>
                  <a:lnTo>
                    <a:pt x="1664" y="1508"/>
                  </a:lnTo>
                  <a:lnTo>
                    <a:pt x="1672" y="1512"/>
                  </a:lnTo>
                  <a:lnTo>
                    <a:pt x="1672" y="1512"/>
                  </a:lnTo>
                  <a:lnTo>
                    <a:pt x="1676" y="1516"/>
                  </a:lnTo>
                  <a:lnTo>
                    <a:pt x="1678" y="1520"/>
                  </a:lnTo>
                  <a:lnTo>
                    <a:pt x="1678" y="1526"/>
                  </a:lnTo>
                  <a:lnTo>
                    <a:pt x="1676" y="1530"/>
                  </a:lnTo>
                  <a:lnTo>
                    <a:pt x="1670" y="1538"/>
                  </a:lnTo>
                  <a:lnTo>
                    <a:pt x="1662" y="1548"/>
                  </a:lnTo>
                  <a:lnTo>
                    <a:pt x="1652" y="1558"/>
                  </a:lnTo>
                  <a:lnTo>
                    <a:pt x="1644" y="1570"/>
                  </a:lnTo>
                  <a:lnTo>
                    <a:pt x="1642" y="1578"/>
                  </a:lnTo>
                  <a:lnTo>
                    <a:pt x="1642" y="1584"/>
                  </a:lnTo>
                  <a:lnTo>
                    <a:pt x="1644" y="1592"/>
                  </a:lnTo>
                  <a:lnTo>
                    <a:pt x="1646" y="1602"/>
                  </a:lnTo>
                  <a:lnTo>
                    <a:pt x="1646" y="1602"/>
                  </a:lnTo>
                  <a:lnTo>
                    <a:pt x="1658" y="1602"/>
                  </a:lnTo>
                  <a:lnTo>
                    <a:pt x="1668" y="1602"/>
                  </a:lnTo>
                  <a:lnTo>
                    <a:pt x="1676" y="1600"/>
                  </a:lnTo>
                  <a:lnTo>
                    <a:pt x="1684" y="1598"/>
                  </a:lnTo>
                  <a:lnTo>
                    <a:pt x="1698" y="1590"/>
                  </a:lnTo>
                  <a:lnTo>
                    <a:pt x="1710" y="1580"/>
                  </a:lnTo>
                  <a:lnTo>
                    <a:pt x="1720" y="1570"/>
                  </a:lnTo>
                  <a:lnTo>
                    <a:pt x="1732" y="1560"/>
                  </a:lnTo>
                  <a:lnTo>
                    <a:pt x="1746" y="1550"/>
                  </a:lnTo>
                  <a:lnTo>
                    <a:pt x="1754" y="1548"/>
                  </a:lnTo>
                  <a:lnTo>
                    <a:pt x="1764" y="1544"/>
                  </a:lnTo>
                  <a:lnTo>
                    <a:pt x="1764" y="1544"/>
                  </a:lnTo>
                  <a:lnTo>
                    <a:pt x="1770" y="1552"/>
                  </a:lnTo>
                  <a:lnTo>
                    <a:pt x="1772" y="1558"/>
                  </a:lnTo>
                  <a:lnTo>
                    <a:pt x="1770" y="1566"/>
                  </a:lnTo>
                  <a:lnTo>
                    <a:pt x="1766" y="1574"/>
                  </a:lnTo>
                  <a:lnTo>
                    <a:pt x="1756" y="1590"/>
                  </a:lnTo>
                  <a:lnTo>
                    <a:pt x="1746" y="1606"/>
                  </a:lnTo>
                  <a:lnTo>
                    <a:pt x="1746" y="1606"/>
                  </a:lnTo>
                  <a:lnTo>
                    <a:pt x="1734" y="1610"/>
                  </a:lnTo>
                  <a:lnTo>
                    <a:pt x="1720" y="1614"/>
                  </a:lnTo>
                  <a:lnTo>
                    <a:pt x="1694" y="1618"/>
                  </a:lnTo>
                  <a:lnTo>
                    <a:pt x="1680" y="1624"/>
                  </a:lnTo>
                  <a:lnTo>
                    <a:pt x="1666" y="1632"/>
                  </a:lnTo>
                  <a:lnTo>
                    <a:pt x="1654" y="1646"/>
                  </a:lnTo>
                  <a:lnTo>
                    <a:pt x="1642" y="1666"/>
                  </a:lnTo>
                  <a:lnTo>
                    <a:pt x="1642" y="1666"/>
                  </a:lnTo>
                  <a:lnTo>
                    <a:pt x="1658" y="1670"/>
                  </a:lnTo>
                  <a:lnTo>
                    <a:pt x="1672" y="1674"/>
                  </a:lnTo>
                  <a:lnTo>
                    <a:pt x="1684" y="1674"/>
                  </a:lnTo>
                  <a:lnTo>
                    <a:pt x="1694" y="1674"/>
                  </a:lnTo>
                  <a:lnTo>
                    <a:pt x="1704" y="1670"/>
                  </a:lnTo>
                  <a:lnTo>
                    <a:pt x="1710" y="1668"/>
                  </a:lnTo>
                  <a:lnTo>
                    <a:pt x="1724" y="1660"/>
                  </a:lnTo>
                  <a:lnTo>
                    <a:pt x="1724" y="1660"/>
                  </a:lnTo>
                  <a:lnTo>
                    <a:pt x="1732" y="1654"/>
                  </a:lnTo>
                  <a:lnTo>
                    <a:pt x="1736" y="1648"/>
                  </a:lnTo>
                  <a:lnTo>
                    <a:pt x="1742" y="1644"/>
                  </a:lnTo>
                  <a:lnTo>
                    <a:pt x="1748" y="1642"/>
                  </a:lnTo>
                  <a:lnTo>
                    <a:pt x="1748" y="1642"/>
                  </a:lnTo>
                  <a:lnTo>
                    <a:pt x="1748" y="1656"/>
                  </a:lnTo>
                  <a:lnTo>
                    <a:pt x="1748" y="1674"/>
                  </a:lnTo>
                  <a:lnTo>
                    <a:pt x="1750" y="1682"/>
                  </a:lnTo>
                  <a:lnTo>
                    <a:pt x="1752" y="1688"/>
                  </a:lnTo>
                  <a:lnTo>
                    <a:pt x="1756" y="1694"/>
                  </a:lnTo>
                  <a:lnTo>
                    <a:pt x="1760" y="1698"/>
                  </a:lnTo>
                  <a:lnTo>
                    <a:pt x="1760" y="1698"/>
                  </a:lnTo>
                  <a:lnTo>
                    <a:pt x="1770" y="1696"/>
                  </a:lnTo>
                  <a:lnTo>
                    <a:pt x="1776" y="1694"/>
                  </a:lnTo>
                  <a:lnTo>
                    <a:pt x="1790" y="1684"/>
                  </a:lnTo>
                  <a:lnTo>
                    <a:pt x="1790" y="1684"/>
                  </a:lnTo>
                  <a:lnTo>
                    <a:pt x="1792" y="1690"/>
                  </a:lnTo>
                  <a:lnTo>
                    <a:pt x="1792" y="1696"/>
                  </a:lnTo>
                  <a:lnTo>
                    <a:pt x="1786" y="1714"/>
                  </a:lnTo>
                  <a:lnTo>
                    <a:pt x="1784" y="1722"/>
                  </a:lnTo>
                  <a:lnTo>
                    <a:pt x="1782" y="1730"/>
                  </a:lnTo>
                  <a:lnTo>
                    <a:pt x="1784" y="1738"/>
                  </a:lnTo>
                  <a:lnTo>
                    <a:pt x="1788" y="1744"/>
                  </a:lnTo>
                  <a:lnTo>
                    <a:pt x="1788" y="1744"/>
                  </a:lnTo>
                  <a:lnTo>
                    <a:pt x="1796" y="1742"/>
                  </a:lnTo>
                  <a:lnTo>
                    <a:pt x="1800" y="1740"/>
                  </a:lnTo>
                  <a:lnTo>
                    <a:pt x="1808" y="1732"/>
                  </a:lnTo>
                  <a:lnTo>
                    <a:pt x="1812" y="1726"/>
                  </a:lnTo>
                  <a:lnTo>
                    <a:pt x="1814" y="1724"/>
                  </a:lnTo>
                  <a:lnTo>
                    <a:pt x="1814" y="1724"/>
                  </a:lnTo>
                  <a:lnTo>
                    <a:pt x="1822" y="1732"/>
                  </a:lnTo>
                  <a:lnTo>
                    <a:pt x="1832" y="1738"/>
                  </a:lnTo>
                  <a:lnTo>
                    <a:pt x="1840" y="1738"/>
                  </a:lnTo>
                  <a:lnTo>
                    <a:pt x="1850" y="1736"/>
                  </a:lnTo>
                  <a:lnTo>
                    <a:pt x="1850" y="1736"/>
                  </a:lnTo>
                  <a:lnTo>
                    <a:pt x="1854" y="1720"/>
                  </a:lnTo>
                  <a:lnTo>
                    <a:pt x="1854" y="1702"/>
                  </a:lnTo>
                  <a:lnTo>
                    <a:pt x="1852" y="1692"/>
                  </a:lnTo>
                  <a:lnTo>
                    <a:pt x="1848" y="1682"/>
                  </a:lnTo>
                  <a:lnTo>
                    <a:pt x="1844" y="1676"/>
                  </a:lnTo>
                  <a:lnTo>
                    <a:pt x="1836" y="1670"/>
                  </a:lnTo>
                  <a:lnTo>
                    <a:pt x="1836" y="1670"/>
                  </a:lnTo>
                  <a:lnTo>
                    <a:pt x="1842" y="1666"/>
                  </a:lnTo>
                  <a:lnTo>
                    <a:pt x="1846" y="1666"/>
                  </a:lnTo>
                  <a:lnTo>
                    <a:pt x="1858" y="1670"/>
                  </a:lnTo>
                  <a:lnTo>
                    <a:pt x="1872" y="1674"/>
                  </a:lnTo>
                  <a:lnTo>
                    <a:pt x="1878" y="1674"/>
                  </a:lnTo>
                  <a:lnTo>
                    <a:pt x="1882" y="1672"/>
                  </a:lnTo>
                  <a:lnTo>
                    <a:pt x="1882" y="1672"/>
                  </a:lnTo>
                  <a:lnTo>
                    <a:pt x="1884" y="1676"/>
                  </a:lnTo>
                  <a:lnTo>
                    <a:pt x="1886" y="1682"/>
                  </a:lnTo>
                  <a:lnTo>
                    <a:pt x="1886" y="1694"/>
                  </a:lnTo>
                  <a:lnTo>
                    <a:pt x="1884" y="1706"/>
                  </a:lnTo>
                  <a:lnTo>
                    <a:pt x="1880" y="1718"/>
                  </a:lnTo>
                  <a:lnTo>
                    <a:pt x="1878" y="1732"/>
                  </a:lnTo>
                  <a:lnTo>
                    <a:pt x="1878" y="1744"/>
                  </a:lnTo>
                  <a:lnTo>
                    <a:pt x="1878" y="1748"/>
                  </a:lnTo>
                  <a:lnTo>
                    <a:pt x="1880" y="1754"/>
                  </a:lnTo>
                  <a:lnTo>
                    <a:pt x="1884" y="1758"/>
                  </a:lnTo>
                  <a:lnTo>
                    <a:pt x="1890" y="1762"/>
                  </a:lnTo>
                  <a:lnTo>
                    <a:pt x="1890" y="1762"/>
                  </a:lnTo>
                  <a:lnTo>
                    <a:pt x="1900" y="1760"/>
                  </a:lnTo>
                  <a:lnTo>
                    <a:pt x="1908" y="1756"/>
                  </a:lnTo>
                  <a:lnTo>
                    <a:pt x="1916" y="1748"/>
                  </a:lnTo>
                  <a:lnTo>
                    <a:pt x="1922" y="1742"/>
                  </a:lnTo>
                  <a:lnTo>
                    <a:pt x="1934" y="1726"/>
                  </a:lnTo>
                  <a:lnTo>
                    <a:pt x="1942" y="1720"/>
                  </a:lnTo>
                  <a:lnTo>
                    <a:pt x="1952" y="1714"/>
                  </a:lnTo>
                  <a:lnTo>
                    <a:pt x="1952" y="1714"/>
                  </a:lnTo>
                  <a:lnTo>
                    <a:pt x="1952" y="1726"/>
                  </a:lnTo>
                  <a:lnTo>
                    <a:pt x="1954" y="1736"/>
                  </a:lnTo>
                  <a:lnTo>
                    <a:pt x="1960" y="1758"/>
                  </a:lnTo>
                  <a:lnTo>
                    <a:pt x="1962" y="1766"/>
                  </a:lnTo>
                  <a:lnTo>
                    <a:pt x="1958" y="1776"/>
                  </a:lnTo>
                  <a:lnTo>
                    <a:pt x="1950" y="1786"/>
                  </a:lnTo>
                  <a:lnTo>
                    <a:pt x="1936" y="1794"/>
                  </a:lnTo>
                  <a:lnTo>
                    <a:pt x="1936" y="1794"/>
                  </a:lnTo>
                  <a:lnTo>
                    <a:pt x="1936" y="1800"/>
                  </a:lnTo>
                  <a:lnTo>
                    <a:pt x="1938" y="1804"/>
                  </a:lnTo>
                  <a:lnTo>
                    <a:pt x="1944" y="1812"/>
                  </a:lnTo>
                  <a:lnTo>
                    <a:pt x="1954" y="1818"/>
                  </a:lnTo>
                  <a:lnTo>
                    <a:pt x="1962" y="1824"/>
                  </a:lnTo>
                  <a:lnTo>
                    <a:pt x="1970" y="1830"/>
                  </a:lnTo>
                  <a:lnTo>
                    <a:pt x="1972" y="1834"/>
                  </a:lnTo>
                  <a:lnTo>
                    <a:pt x="1974" y="1838"/>
                  </a:lnTo>
                  <a:lnTo>
                    <a:pt x="1974" y="1842"/>
                  </a:lnTo>
                  <a:lnTo>
                    <a:pt x="1974" y="1848"/>
                  </a:lnTo>
                  <a:lnTo>
                    <a:pt x="1972" y="1856"/>
                  </a:lnTo>
                  <a:lnTo>
                    <a:pt x="1966" y="1864"/>
                  </a:lnTo>
                  <a:lnTo>
                    <a:pt x="1966" y="1864"/>
                  </a:lnTo>
                  <a:lnTo>
                    <a:pt x="1972" y="1868"/>
                  </a:lnTo>
                  <a:lnTo>
                    <a:pt x="1976" y="1872"/>
                  </a:lnTo>
                  <a:lnTo>
                    <a:pt x="1980" y="1874"/>
                  </a:lnTo>
                  <a:lnTo>
                    <a:pt x="1986" y="1874"/>
                  </a:lnTo>
                  <a:lnTo>
                    <a:pt x="1996" y="1874"/>
                  </a:lnTo>
                  <a:lnTo>
                    <a:pt x="2006" y="1870"/>
                  </a:lnTo>
                  <a:lnTo>
                    <a:pt x="2034" y="1838"/>
                  </a:lnTo>
                  <a:lnTo>
                    <a:pt x="2034" y="1838"/>
                  </a:lnTo>
                  <a:lnTo>
                    <a:pt x="2030" y="1860"/>
                  </a:lnTo>
                  <a:lnTo>
                    <a:pt x="2028" y="1886"/>
                  </a:lnTo>
                  <a:lnTo>
                    <a:pt x="2028" y="1912"/>
                  </a:lnTo>
                  <a:lnTo>
                    <a:pt x="2032" y="1936"/>
                  </a:lnTo>
                  <a:lnTo>
                    <a:pt x="2032" y="1936"/>
                  </a:lnTo>
                  <a:lnTo>
                    <a:pt x="2030" y="1944"/>
                  </a:lnTo>
                  <a:lnTo>
                    <a:pt x="2028" y="1954"/>
                  </a:lnTo>
                  <a:lnTo>
                    <a:pt x="2030" y="1974"/>
                  </a:lnTo>
                  <a:lnTo>
                    <a:pt x="2028" y="1982"/>
                  </a:lnTo>
                  <a:lnTo>
                    <a:pt x="2022" y="1992"/>
                  </a:lnTo>
                  <a:lnTo>
                    <a:pt x="2014" y="2000"/>
                  </a:lnTo>
                  <a:lnTo>
                    <a:pt x="2000" y="2008"/>
                  </a:lnTo>
                  <a:lnTo>
                    <a:pt x="2000" y="2008"/>
                  </a:lnTo>
                  <a:lnTo>
                    <a:pt x="1992" y="2054"/>
                  </a:lnTo>
                  <a:lnTo>
                    <a:pt x="1988" y="2076"/>
                  </a:lnTo>
                  <a:lnTo>
                    <a:pt x="1982" y="2096"/>
                  </a:lnTo>
                  <a:lnTo>
                    <a:pt x="1972" y="2116"/>
                  </a:lnTo>
                  <a:lnTo>
                    <a:pt x="1960" y="2136"/>
                  </a:lnTo>
                  <a:lnTo>
                    <a:pt x="1950" y="2144"/>
                  </a:lnTo>
                  <a:lnTo>
                    <a:pt x="1942" y="2154"/>
                  </a:lnTo>
                  <a:lnTo>
                    <a:pt x="1930" y="2162"/>
                  </a:lnTo>
                  <a:lnTo>
                    <a:pt x="1918" y="2168"/>
                  </a:lnTo>
                  <a:lnTo>
                    <a:pt x="1918" y="2168"/>
                  </a:lnTo>
                  <a:lnTo>
                    <a:pt x="1914" y="2176"/>
                  </a:lnTo>
                  <a:lnTo>
                    <a:pt x="1908" y="2182"/>
                  </a:lnTo>
                  <a:lnTo>
                    <a:pt x="1894" y="2192"/>
                  </a:lnTo>
                  <a:lnTo>
                    <a:pt x="1876" y="2200"/>
                  </a:lnTo>
                  <a:lnTo>
                    <a:pt x="1856" y="2206"/>
                  </a:lnTo>
                  <a:lnTo>
                    <a:pt x="1832" y="2212"/>
                  </a:lnTo>
                  <a:lnTo>
                    <a:pt x="1806" y="2216"/>
                  </a:lnTo>
                  <a:lnTo>
                    <a:pt x="1752" y="2224"/>
                  </a:lnTo>
                  <a:lnTo>
                    <a:pt x="1696" y="2230"/>
                  </a:lnTo>
                  <a:lnTo>
                    <a:pt x="1670" y="2234"/>
                  </a:lnTo>
                  <a:lnTo>
                    <a:pt x="1646" y="2240"/>
                  </a:lnTo>
                  <a:lnTo>
                    <a:pt x="1622" y="2246"/>
                  </a:lnTo>
                  <a:lnTo>
                    <a:pt x="1602" y="2254"/>
                  </a:lnTo>
                  <a:lnTo>
                    <a:pt x="1586" y="2266"/>
                  </a:lnTo>
                  <a:lnTo>
                    <a:pt x="1580" y="2272"/>
                  </a:lnTo>
                  <a:lnTo>
                    <a:pt x="1574" y="2278"/>
                  </a:lnTo>
                  <a:lnTo>
                    <a:pt x="1574" y="2278"/>
                  </a:lnTo>
                  <a:lnTo>
                    <a:pt x="1578" y="2280"/>
                  </a:lnTo>
                  <a:lnTo>
                    <a:pt x="1584" y="2282"/>
                  </a:lnTo>
                  <a:lnTo>
                    <a:pt x="1602" y="2284"/>
                  </a:lnTo>
                  <a:lnTo>
                    <a:pt x="1624" y="2286"/>
                  </a:lnTo>
                  <a:lnTo>
                    <a:pt x="1652" y="2286"/>
                  </a:lnTo>
                  <a:lnTo>
                    <a:pt x="1702" y="2286"/>
                  </a:lnTo>
                  <a:lnTo>
                    <a:pt x="1732" y="2282"/>
                  </a:lnTo>
                  <a:lnTo>
                    <a:pt x="1732" y="2282"/>
                  </a:lnTo>
                  <a:lnTo>
                    <a:pt x="1740" y="2278"/>
                  </a:lnTo>
                  <a:lnTo>
                    <a:pt x="1748" y="2278"/>
                  </a:lnTo>
                  <a:lnTo>
                    <a:pt x="1756" y="2280"/>
                  </a:lnTo>
                  <a:lnTo>
                    <a:pt x="1764" y="2282"/>
                  </a:lnTo>
                  <a:lnTo>
                    <a:pt x="1782" y="2288"/>
                  </a:lnTo>
                  <a:lnTo>
                    <a:pt x="1790" y="2290"/>
                  </a:lnTo>
                  <a:lnTo>
                    <a:pt x="1800" y="2290"/>
                  </a:lnTo>
                  <a:lnTo>
                    <a:pt x="1800" y="2290"/>
                  </a:lnTo>
                  <a:lnTo>
                    <a:pt x="1820" y="2290"/>
                  </a:lnTo>
                  <a:lnTo>
                    <a:pt x="1844" y="2288"/>
                  </a:lnTo>
                  <a:lnTo>
                    <a:pt x="1888" y="2284"/>
                  </a:lnTo>
                  <a:lnTo>
                    <a:pt x="1910" y="2282"/>
                  </a:lnTo>
                  <a:lnTo>
                    <a:pt x="1930" y="2282"/>
                  </a:lnTo>
                  <a:lnTo>
                    <a:pt x="1950" y="2284"/>
                  </a:lnTo>
                  <a:lnTo>
                    <a:pt x="1968" y="2290"/>
                  </a:lnTo>
                  <a:lnTo>
                    <a:pt x="1968" y="2290"/>
                  </a:lnTo>
                  <a:lnTo>
                    <a:pt x="2060" y="2290"/>
                  </a:lnTo>
                  <a:lnTo>
                    <a:pt x="2148" y="2292"/>
                  </a:lnTo>
                  <a:lnTo>
                    <a:pt x="2148" y="2292"/>
                  </a:lnTo>
                  <a:close/>
                </a:path>
              </a:pathLst>
            </a:custGeom>
            <a:solidFill>
              <a:srgbClr val="2F45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71"/>
            <p:cNvSpPr>
              <a:spLocks noEditPoints="1"/>
            </p:cNvSpPr>
            <p:nvPr userDrawn="1"/>
          </p:nvSpPr>
          <p:spPr bwMode="auto">
            <a:xfrm>
              <a:off x="3265" y="2813"/>
              <a:ext cx="695" cy="682"/>
            </a:xfrm>
            <a:custGeom>
              <a:avLst/>
              <a:gdLst/>
              <a:ahLst/>
              <a:cxnLst>
                <a:cxn ang="0">
                  <a:pos x="176" y="312"/>
                </a:cxn>
                <a:cxn ang="0">
                  <a:pos x="186" y="252"/>
                </a:cxn>
                <a:cxn ang="0">
                  <a:pos x="208" y="204"/>
                </a:cxn>
                <a:cxn ang="0">
                  <a:pos x="242" y="168"/>
                </a:cxn>
                <a:cxn ang="0">
                  <a:pos x="290" y="144"/>
                </a:cxn>
                <a:cxn ang="0">
                  <a:pos x="348" y="136"/>
                </a:cxn>
                <a:cxn ang="0">
                  <a:pos x="388" y="140"/>
                </a:cxn>
                <a:cxn ang="0">
                  <a:pos x="438" y="158"/>
                </a:cxn>
                <a:cxn ang="0">
                  <a:pos x="476" y="188"/>
                </a:cxn>
                <a:cxn ang="0">
                  <a:pos x="502" y="232"/>
                </a:cxn>
                <a:cxn ang="0">
                  <a:pos x="516" y="290"/>
                </a:cxn>
                <a:cxn ang="0">
                  <a:pos x="518" y="334"/>
                </a:cxn>
                <a:cxn ang="0">
                  <a:pos x="512" y="396"/>
                </a:cxn>
                <a:cxn ang="0">
                  <a:pos x="494" y="450"/>
                </a:cxn>
                <a:cxn ang="0">
                  <a:pos x="466" y="492"/>
                </a:cxn>
                <a:cxn ang="0">
                  <a:pos x="424" y="522"/>
                </a:cxn>
                <a:cxn ang="0">
                  <a:pos x="370" y="538"/>
                </a:cxn>
                <a:cxn ang="0">
                  <a:pos x="328" y="538"/>
                </a:cxn>
                <a:cxn ang="0">
                  <a:pos x="276" y="524"/>
                </a:cxn>
                <a:cxn ang="0">
                  <a:pos x="232" y="494"/>
                </a:cxn>
                <a:cxn ang="0">
                  <a:pos x="202" y="450"/>
                </a:cxn>
                <a:cxn ang="0">
                  <a:pos x="182" y="396"/>
                </a:cxn>
                <a:cxn ang="0">
                  <a:pos x="176" y="334"/>
                </a:cxn>
                <a:cxn ang="0">
                  <a:pos x="348" y="676"/>
                </a:cxn>
                <a:cxn ang="0">
                  <a:pos x="458" y="660"/>
                </a:cxn>
                <a:cxn ang="0">
                  <a:pos x="550" y="618"/>
                </a:cxn>
                <a:cxn ang="0">
                  <a:pos x="622" y="552"/>
                </a:cxn>
                <a:cxn ang="0">
                  <a:pos x="670" y="466"/>
                </a:cxn>
                <a:cxn ang="0">
                  <a:pos x="694" y="368"/>
                </a:cxn>
                <a:cxn ang="0">
                  <a:pos x="694" y="298"/>
                </a:cxn>
                <a:cxn ang="0">
                  <a:pos x="670" y="198"/>
                </a:cxn>
                <a:cxn ang="0">
                  <a:pos x="620" y="116"/>
                </a:cxn>
                <a:cxn ang="0">
                  <a:pos x="548" y="52"/>
                </a:cxn>
                <a:cxn ang="0">
                  <a:pos x="458" y="14"/>
                </a:cxn>
                <a:cxn ang="0">
                  <a:pos x="348" y="0"/>
                </a:cxn>
                <a:cxn ang="0">
                  <a:pos x="274" y="6"/>
                </a:cxn>
                <a:cxn ang="0">
                  <a:pos x="176" y="36"/>
                </a:cxn>
                <a:cxn ang="0">
                  <a:pos x="96" y="90"/>
                </a:cxn>
                <a:cxn ang="0">
                  <a:pos x="38" y="166"/>
                </a:cxn>
                <a:cxn ang="0">
                  <a:pos x="6" y="262"/>
                </a:cxn>
                <a:cxn ang="0">
                  <a:pos x="0" y="334"/>
                </a:cxn>
                <a:cxn ang="0">
                  <a:pos x="14" y="438"/>
                </a:cxn>
                <a:cxn ang="0">
                  <a:pos x="56" y="530"/>
                </a:cxn>
                <a:cxn ang="0">
                  <a:pos x="122" y="600"/>
                </a:cxn>
                <a:cxn ang="0">
                  <a:pos x="208" y="650"/>
                </a:cxn>
                <a:cxn ang="0">
                  <a:pos x="310" y="674"/>
                </a:cxn>
              </a:cxnLst>
              <a:rect l="0" t="0" r="r" b="b"/>
              <a:pathLst>
                <a:path w="696" h="676">
                  <a:moveTo>
                    <a:pt x="176" y="334"/>
                  </a:moveTo>
                  <a:lnTo>
                    <a:pt x="176" y="334"/>
                  </a:lnTo>
                  <a:lnTo>
                    <a:pt x="176" y="312"/>
                  </a:lnTo>
                  <a:lnTo>
                    <a:pt x="178" y="292"/>
                  </a:lnTo>
                  <a:lnTo>
                    <a:pt x="182" y="272"/>
                  </a:lnTo>
                  <a:lnTo>
                    <a:pt x="186" y="252"/>
                  </a:lnTo>
                  <a:lnTo>
                    <a:pt x="192" y="236"/>
                  </a:lnTo>
                  <a:lnTo>
                    <a:pt x="200" y="220"/>
                  </a:lnTo>
                  <a:lnTo>
                    <a:pt x="208" y="204"/>
                  </a:lnTo>
                  <a:lnTo>
                    <a:pt x="218" y="190"/>
                  </a:lnTo>
                  <a:lnTo>
                    <a:pt x="230" y="178"/>
                  </a:lnTo>
                  <a:lnTo>
                    <a:pt x="242" y="168"/>
                  </a:lnTo>
                  <a:lnTo>
                    <a:pt x="256" y="158"/>
                  </a:lnTo>
                  <a:lnTo>
                    <a:pt x="272" y="150"/>
                  </a:lnTo>
                  <a:lnTo>
                    <a:pt x="290" y="144"/>
                  </a:lnTo>
                  <a:lnTo>
                    <a:pt x="308" y="140"/>
                  </a:lnTo>
                  <a:lnTo>
                    <a:pt x="328" y="138"/>
                  </a:lnTo>
                  <a:lnTo>
                    <a:pt x="348" y="136"/>
                  </a:lnTo>
                  <a:lnTo>
                    <a:pt x="348" y="136"/>
                  </a:lnTo>
                  <a:lnTo>
                    <a:pt x="370" y="138"/>
                  </a:lnTo>
                  <a:lnTo>
                    <a:pt x="388" y="140"/>
                  </a:lnTo>
                  <a:lnTo>
                    <a:pt x="406" y="144"/>
                  </a:lnTo>
                  <a:lnTo>
                    <a:pt x="422" y="150"/>
                  </a:lnTo>
                  <a:lnTo>
                    <a:pt x="438" y="158"/>
                  </a:lnTo>
                  <a:lnTo>
                    <a:pt x="452" y="166"/>
                  </a:lnTo>
                  <a:lnTo>
                    <a:pt x="464" y="176"/>
                  </a:lnTo>
                  <a:lnTo>
                    <a:pt x="476" y="188"/>
                  </a:lnTo>
                  <a:lnTo>
                    <a:pt x="486" y="202"/>
                  </a:lnTo>
                  <a:lnTo>
                    <a:pt x="494" y="216"/>
                  </a:lnTo>
                  <a:lnTo>
                    <a:pt x="502" y="232"/>
                  </a:lnTo>
                  <a:lnTo>
                    <a:pt x="508" y="250"/>
                  </a:lnTo>
                  <a:lnTo>
                    <a:pt x="512" y="270"/>
                  </a:lnTo>
                  <a:lnTo>
                    <a:pt x="516" y="290"/>
                  </a:lnTo>
                  <a:lnTo>
                    <a:pt x="518" y="310"/>
                  </a:lnTo>
                  <a:lnTo>
                    <a:pt x="518" y="334"/>
                  </a:lnTo>
                  <a:lnTo>
                    <a:pt x="518" y="334"/>
                  </a:lnTo>
                  <a:lnTo>
                    <a:pt x="518" y="356"/>
                  </a:lnTo>
                  <a:lnTo>
                    <a:pt x="516" y="376"/>
                  </a:lnTo>
                  <a:lnTo>
                    <a:pt x="512" y="396"/>
                  </a:lnTo>
                  <a:lnTo>
                    <a:pt x="508" y="414"/>
                  </a:lnTo>
                  <a:lnTo>
                    <a:pt x="502" y="432"/>
                  </a:lnTo>
                  <a:lnTo>
                    <a:pt x="494" y="450"/>
                  </a:lnTo>
                  <a:lnTo>
                    <a:pt x="486" y="466"/>
                  </a:lnTo>
                  <a:lnTo>
                    <a:pt x="476" y="480"/>
                  </a:lnTo>
                  <a:lnTo>
                    <a:pt x="466" y="492"/>
                  </a:lnTo>
                  <a:lnTo>
                    <a:pt x="452" y="504"/>
                  </a:lnTo>
                  <a:lnTo>
                    <a:pt x="438" y="514"/>
                  </a:lnTo>
                  <a:lnTo>
                    <a:pt x="424" y="522"/>
                  </a:lnTo>
                  <a:lnTo>
                    <a:pt x="406" y="530"/>
                  </a:lnTo>
                  <a:lnTo>
                    <a:pt x="388" y="534"/>
                  </a:lnTo>
                  <a:lnTo>
                    <a:pt x="370" y="538"/>
                  </a:lnTo>
                  <a:lnTo>
                    <a:pt x="348" y="538"/>
                  </a:lnTo>
                  <a:lnTo>
                    <a:pt x="348" y="538"/>
                  </a:lnTo>
                  <a:lnTo>
                    <a:pt x="328" y="538"/>
                  </a:lnTo>
                  <a:lnTo>
                    <a:pt x="310" y="534"/>
                  </a:lnTo>
                  <a:lnTo>
                    <a:pt x="292" y="530"/>
                  </a:lnTo>
                  <a:lnTo>
                    <a:pt x="276" y="524"/>
                  </a:lnTo>
                  <a:lnTo>
                    <a:pt x="260" y="514"/>
                  </a:lnTo>
                  <a:lnTo>
                    <a:pt x="246" y="504"/>
                  </a:lnTo>
                  <a:lnTo>
                    <a:pt x="232" y="494"/>
                  </a:lnTo>
                  <a:lnTo>
                    <a:pt x="220" y="480"/>
                  </a:lnTo>
                  <a:lnTo>
                    <a:pt x="210" y="466"/>
                  </a:lnTo>
                  <a:lnTo>
                    <a:pt x="202" y="450"/>
                  </a:lnTo>
                  <a:lnTo>
                    <a:pt x="194" y="434"/>
                  </a:lnTo>
                  <a:lnTo>
                    <a:pt x="188" y="416"/>
                  </a:lnTo>
                  <a:lnTo>
                    <a:pt x="182" y="396"/>
                  </a:lnTo>
                  <a:lnTo>
                    <a:pt x="178" y="376"/>
                  </a:lnTo>
                  <a:lnTo>
                    <a:pt x="176" y="356"/>
                  </a:lnTo>
                  <a:lnTo>
                    <a:pt x="176" y="334"/>
                  </a:lnTo>
                  <a:lnTo>
                    <a:pt x="176" y="334"/>
                  </a:lnTo>
                  <a:close/>
                  <a:moveTo>
                    <a:pt x="348" y="676"/>
                  </a:moveTo>
                  <a:lnTo>
                    <a:pt x="348" y="676"/>
                  </a:lnTo>
                  <a:lnTo>
                    <a:pt x="386" y="674"/>
                  </a:lnTo>
                  <a:lnTo>
                    <a:pt x="424" y="668"/>
                  </a:lnTo>
                  <a:lnTo>
                    <a:pt x="458" y="660"/>
                  </a:lnTo>
                  <a:lnTo>
                    <a:pt x="490" y="648"/>
                  </a:lnTo>
                  <a:lnTo>
                    <a:pt x="520" y="634"/>
                  </a:lnTo>
                  <a:lnTo>
                    <a:pt x="550" y="618"/>
                  </a:lnTo>
                  <a:lnTo>
                    <a:pt x="576" y="598"/>
                  </a:lnTo>
                  <a:lnTo>
                    <a:pt x="600" y="576"/>
                  </a:lnTo>
                  <a:lnTo>
                    <a:pt x="622" y="552"/>
                  </a:lnTo>
                  <a:lnTo>
                    <a:pt x="640" y="524"/>
                  </a:lnTo>
                  <a:lnTo>
                    <a:pt x="656" y="496"/>
                  </a:lnTo>
                  <a:lnTo>
                    <a:pt x="670" y="466"/>
                  </a:lnTo>
                  <a:lnTo>
                    <a:pt x="680" y="436"/>
                  </a:lnTo>
                  <a:lnTo>
                    <a:pt x="688" y="402"/>
                  </a:lnTo>
                  <a:lnTo>
                    <a:pt x="694" y="368"/>
                  </a:lnTo>
                  <a:lnTo>
                    <a:pt x="696" y="334"/>
                  </a:lnTo>
                  <a:lnTo>
                    <a:pt x="696" y="334"/>
                  </a:lnTo>
                  <a:lnTo>
                    <a:pt x="694" y="298"/>
                  </a:lnTo>
                  <a:lnTo>
                    <a:pt x="688" y="262"/>
                  </a:lnTo>
                  <a:lnTo>
                    <a:pt x="680" y="230"/>
                  </a:lnTo>
                  <a:lnTo>
                    <a:pt x="670" y="198"/>
                  </a:lnTo>
                  <a:lnTo>
                    <a:pt x="656" y="168"/>
                  </a:lnTo>
                  <a:lnTo>
                    <a:pt x="640" y="140"/>
                  </a:lnTo>
                  <a:lnTo>
                    <a:pt x="620" y="116"/>
                  </a:lnTo>
                  <a:lnTo>
                    <a:pt x="600" y="92"/>
                  </a:lnTo>
                  <a:lnTo>
                    <a:pt x="576" y="72"/>
                  </a:lnTo>
                  <a:lnTo>
                    <a:pt x="548" y="52"/>
                  </a:lnTo>
                  <a:lnTo>
                    <a:pt x="520" y="36"/>
                  </a:lnTo>
                  <a:lnTo>
                    <a:pt x="490" y="24"/>
                  </a:lnTo>
                  <a:lnTo>
                    <a:pt x="458" y="14"/>
                  </a:lnTo>
                  <a:lnTo>
                    <a:pt x="422" y="6"/>
                  </a:lnTo>
                  <a:lnTo>
                    <a:pt x="386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10" y="0"/>
                  </a:lnTo>
                  <a:lnTo>
                    <a:pt x="274" y="6"/>
                  </a:lnTo>
                  <a:lnTo>
                    <a:pt x="238" y="12"/>
                  </a:lnTo>
                  <a:lnTo>
                    <a:pt x="206" y="24"/>
                  </a:lnTo>
                  <a:lnTo>
                    <a:pt x="176" y="36"/>
                  </a:lnTo>
                  <a:lnTo>
                    <a:pt x="146" y="52"/>
                  </a:lnTo>
                  <a:lnTo>
                    <a:pt x="120" y="70"/>
                  </a:lnTo>
                  <a:lnTo>
                    <a:pt x="96" y="90"/>
                  </a:lnTo>
                  <a:lnTo>
                    <a:pt x="74" y="114"/>
                  </a:lnTo>
                  <a:lnTo>
                    <a:pt x="54" y="140"/>
                  </a:lnTo>
                  <a:lnTo>
                    <a:pt x="38" y="166"/>
                  </a:lnTo>
                  <a:lnTo>
                    <a:pt x="24" y="196"/>
                  </a:lnTo>
                  <a:lnTo>
                    <a:pt x="14" y="228"/>
                  </a:lnTo>
                  <a:lnTo>
                    <a:pt x="6" y="262"/>
                  </a:lnTo>
                  <a:lnTo>
                    <a:pt x="0" y="296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6" y="406"/>
                  </a:lnTo>
                  <a:lnTo>
                    <a:pt x="14" y="438"/>
                  </a:lnTo>
                  <a:lnTo>
                    <a:pt x="24" y="470"/>
                  </a:lnTo>
                  <a:lnTo>
                    <a:pt x="38" y="500"/>
                  </a:lnTo>
                  <a:lnTo>
                    <a:pt x="56" y="530"/>
                  </a:lnTo>
                  <a:lnTo>
                    <a:pt x="74" y="556"/>
                  </a:lnTo>
                  <a:lnTo>
                    <a:pt x="96" y="580"/>
                  </a:lnTo>
                  <a:lnTo>
                    <a:pt x="122" y="600"/>
                  </a:lnTo>
                  <a:lnTo>
                    <a:pt x="148" y="620"/>
                  </a:lnTo>
                  <a:lnTo>
                    <a:pt x="176" y="636"/>
                  </a:lnTo>
                  <a:lnTo>
                    <a:pt x="208" y="650"/>
                  </a:lnTo>
                  <a:lnTo>
                    <a:pt x="240" y="662"/>
                  </a:lnTo>
                  <a:lnTo>
                    <a:pt x="274" y="670"/>
                  </a:lnTo>
                  <a:lnTo>
                    <a:pt x="310" y="674"/>
                  </a:lnTo>
                  <a:lnTo>
                    <a:pt x="348" y="676"/>
                  </a:lnTo>
                  <a:lnTo>
                    <a:pt x="348" y="6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72"/>
            <p:cNvSpPr>
              <a:spLocks/>
            </p:cNvSpPr>
            <p:nvPr userDrawn="1"/>
          </p:nvSpPr>
          <p:spPr bwMode="auto">
            <a:xfrm>
              <a:off x="4054" y="2813"/>
              <a:ext cx="479" cy="682"/>
            </a:xfrm>
            <a:custGeom>
              <a:avLst/>
              <a:gdLst/>
              <a:ahLst/>
              <a:cxnLst>
                <a:cxn ang="0">
                  <a:pos x="412" y="138"/>
                </a:cxn>
                <a:cxn ang="0">
                  <a:pos x="324" y="126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8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38" y="2"/>
                </a:cxn>
                <a:cxn ang="0">
                  <a:pos x="412" y="138"/>
                </a:cxn>
              </a:cxnLst>
              <a:rect l="0" t="0" r="r" b="b"/>
              <a:pathLst>
                <a:path w="480" h="676">
                  <a:moveTo>
                    <a:pt x="412" y="138"/>
                  </a:moveTo>
                  <a:lnTo>
                    <a:pt x="412" y="138"/>
                  </a:lnTo>
                  <a:lnTo>
                    <a:pt x="352" y="128"/>
                  </a:lnTo>
                  <a:lnTo>
                    <a:pt x="324" y="126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4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8" y="380"/>
                  </a:lnTo>
                  <a:lnTo>
                    <a:pt x="168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2" y="0"/>
                  </a:lnTo>
                  <a:lnTo>
                    <a:pt x="338" y="2"/>
                  </a:lnTo>
                  <a:lnTo>
                    <a:pt x="412" y="10"/>
                  </a:lnTo>
                  <a:lnTo>
                    <a:pt x="412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73"/>
            <p:cNvSpPr>
              <a:spLocks/>
            </p:cNvSpPr>
            <p:nvPr userDrawn="1"/>
          </p:nvSpPr>
          <p:spPr bwMode="auto">
            <a:xfrm>
              <a:off x="1527" y="2579"/>
              <a:ext cx="244" cy="888"/>
            </a:xfrm>
            <a:custGeom>
              <a:avLst/>
              <a:gdLst/>
              <a:ahLst/>
              <a:cxnLst>
                <a:cxn ang="0">
                  <a:pos x="20" y="890"/>
                </a:cxn>
                <a:cxn ang="0">
                  <a:pos x="20" y="890"/>
                </a:cxn>
                <a:cxn ang="0">
                  <a:pos x="26" y="786"/>
                </a:cxn>
                <a:cxn ang="0">
                  <a:pos x="28" y="660"/>
                </a:cxn>
                <a:cxn ang="0">
                  <a:pos x="28" y="314"/>
                </a:cxn>
                <a:cxn ang="0">
                  <a:pos x="28" y="314"/>
                </a:cxn>
                <a:cxn ang="0">
                  <a:pos x="26" y="224"/>
                </a:cxn>
                <a:cxn ang="0">
                  <a:pos x="20" y="144"/>
                </a:cxn>
                <a:cxn ang="0">
                  <a:pos x="12" y="72"/>
                </a:cxn>
                <a:cxn ang="0">
                  <a:pos x="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54"/>
                </a:cxn>
                <a:cxn ang="0">
                  <a:pos x="226" y="114"/>
                </a:cxn>
                <a:cxn ang="0">
                  <a:pos x="224" y="180"/>
                </a:cxn>
                <a:cxn ang="0">
                  <a:pos x="224" y="254"/>
                </a:cxn>
                <a:cxn ang="0">
                  <a:pos x="224" y="578"/>
                </a:cxn>
                <a:cxn ang="0">
                  <a:pos x="224" y="578"/>
                </a:cxn>
                <a:cxn ang="0">
                  <a:pos x="226" y="654"/>
                </a:cxn>
                <a:cxn ang="0">
                  <a:pos x="232" y="736"/>
                </a:cxn>
                <a:cxn ang="0">
                  <a:pos x="240" y="818"/>
                </a:cxn>
                <a:cxn ang="0">
                  <a:pos x="250" y="890"/>
                </a:cxn>
                <a:cxn ang="0">
                  <a:pos x="20" y="890"/>
                </a:cxn>
              </a:cxnLst>
              <a:rect l="0" t="0" r="r" b="b"/>
              <a:pathLst>
                <a:path w="250" h="890">
                  <a:moveTo>
                    <a:pt x="20" y="890"/>
                  </a:moveTo>
                  <a:lnTo>
                    <a:pt x="20" y="890"/>
                  </a:lnTo>
                  <a:lnTo>
                    <a:pt x="26" y="786"/>
                  </a:lnTo>
                  <a:lnTo>
                    <a:pt x="28" y="660"/>
                  </a:lnTo>
                  <a:lnTo>
                    <a:pt x="28" y="314"/>
                  </a:lnTo>
                  <a:lnTo>
                    <a:pt x="28" y="314"/>
                  </a:lnTo>
                  <a:lnTo>
                    <a:pt x="26" y="224"/>
                  </a:lnTo>
                  <a:lnTo>
                    <a:pt x="20" y="144"/>
                  </a:lnTo>
                  <a:lnTo>
                    <a:pt x="12" y="72"/>
                  </a:ln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54"/>
                  </a:lnTo>
                  <a:lnTo>
                    <a:pt x="226" y="114"/>
                  </a:lnTo>
                  <a:lnTo>
                    <a:pt x="224" y="180"/>
                  </a:lnTo>
                  <a:lnTo>
                    <a:pt x="224" y="254"/>
                  </a:lnTo>
                  <a:lnTo>
                    <a:pt x="224" y="578"/>
                  </a:lnTo>
                  <a:lnTo>
                    <a:pt x="224" y="578"/>
                  </a:lnTo>
                  <a:lnTo>
                    <a:pt x="226" y="654"/>
                  </a:lnTo>
                  <a:lnTo>
                    <a:pt x="232" y="736"/>
                  </a:lnTo>
                  <a:lnTo>
                    <a:pt x="240" y="818"/>
                  </a:lnTo>
                  <a:lnTo>
                    <a:pt x="250" y="890"/>
                  </a:lnTo>
                  <a:lnTo>
                    <a:pt x="20" y="8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74"/>
            <p:cNvSpPr>
              <a:spLocks noEditPoints="1"/>
            </p:cNvSpPr>
            <p:nvPr userDrawn="1"/>
          </p:nvSpPr>
          <p:spPr bwMode="auto">
            <a:xfrm>
              <a:off x="1903" y="2813"/>
              <a:ext cx="723" cy="944"/>
            </a:xfrm>
            <a:custGeom>
              <a:avLst/>
              <a:gdLst/>
              <a:ahLst/>
              <a:cxnLst>
                <a:cxn ang="0">
                  <a:pos x="204" y="328"/>
                </a:cxn>
                <a:cxn ang="0">
                  <a:pos x="214" y="264"/>
                </a:cxn>
                <a:cxn ang="0">
                  <a:pos x="236" y="212"/>
                </a:cxn>
                <a:cxn ang="0">
                  <a:pos x="268" y="170"/>
                </a:cxn>
                <a:cxn ang="0">
                  <a:pos x="312" y="146"/>
                </a:cxn>
                <a:cxn ang="0">
                  <a:pos x="370" y="136"/>
                </a:cxn>
                <a:cxn ang="0">
                  <a:pos x="406" y="140"/>
                </a:cxn>
                <a:cxn ang="0">
                  <a:pos x="456" y="160"/>
                </a:cxn>
                <a:cxn ang="0">
                  <a:pos x="496" y="196"/>
                </a:cxn>
                <a:cxn ang="0">
                  <a:pos x="526" y="246"/>
                </a:cxn>
                <a:cxn ang="0">
                  <a:pos x="542" y="306"/>
                </a:cxn>
                <a:cxn ang="0">
                  <a:pos x="546" y="352"/>
                </a:cxn>
                <a:cxn ang="0">
                  <a:pos x="540" y="410"/>
                </a:cxn>
                <a:cxn ang="0">
                  <a:pos x="522" y="460"/>
                </a:cxn>
                <a:cxn ang="0">
                  <a:pos x="492" y="498"/>
                </a:cxn>
                <a:cxn ang="0">
                  <a:pos x="450" y="526"/>
                </a:cxn>
                <a:cxn ang="0">
                  <a:pos x="398" y="538"/>
                </a:cxn>
                <a:cxn ang="0">
                  <a:pos x="358" y="538"/>
                </a:cxn>
                <a:cxn ang="0">
                  <a:pos x="304" y="526"/>
                </a:cxn>
                <a:cxn ang="0">
                  <a:pos x="260" y="502"/>
                </a:cxn>
                <a:cxn ang="0">
                  <a:pos x="230" y="466"/>
                </a:cxn>
                <a:cxn ang="0">
                  <a:pos x="210" y="414"/>
                </a:cxn>
                <a:cxn ang="0">
                  <a:pos x="204" y="352"/>
                </a:cxn>
                <a:cxn ang="0">
                  <a:pos x="230" y="926"/>
                </a:cxn>
                <a:cxn ang="0">
                  <a:pos x="218" y="726"/>
                </a:cxn>
                <a:cxn ang="0">
                  <a:pos x="218" y="614"/>
                </a:cxn>
                <a:cxn ang="0">
                  <a:pos x="296" y="654"/>
                </a:cxn>
                <a:cxn ang="0">
                  <a:pos x="384" y="674"/>
                </a:cxn>
                <a:cxn ang="0">
                  <a:pos x="454" y="674"/>
                </a:cxn>
                <a:cxn ang="0">
                  <a:pos x="544" y="652"/>
                </a:cxn>
                <a:cxn ang="0">
                  <a:pos x="618" y="604"/>
                </a:cxn>
                <a:cxn ang="0">
                  <a:pos x="674" y="536"/>
                </a:cxn>
                <a:cxn ang="0">
                  <a:pos x="710" y="450"/>
                </a:cxn>
                <a:cxn ang="0">
                  <a:pos x="722" y="350"/>
                </a:cxn>
                <a:cxn ang="0">
                  <a:pos x="716" y="276"/>
                </a:cxn>
                <a:cxn ang="0">
                  <a:pos x="686" y="178"/>
                </a:cxn>
                <a:cxn ang="0">
                  <a:pos x="636" y="98"/>
                </a:cxn>
                <a:cxn ang="0">
                  <a:pos x="566" y="40"/>
                </a:cxn>
                <a:cxn ang="0">
                  <a:pos x="478" y="6"/>
                </a:cxn>
                <a:cxn ang="0">
                  <a:pos x="412" y="0"/>
                </a:cxn>
                <a:cxn ang="0">
                  <a:pos x="348" y="6"/>
                </a:cxn>
                <a:cxn ang="0">
                  <a:pos x="298" y="22"/>
                </a:cxn>
                <a:cxn ang="0">
                  <a:pos x="226" y="70"/>
                </a:cxn>
                <a:cxn ang="0">
                  <a:pos x="190" y="106"/>
                </a:cxn>
                <a:cxn ang="0">
                  <a:pos x="168" y="16"/>
                </a:cxn>
                <a:cxn ang="0">
                  <a:pos x="16" y="110"/>
                </a:cxn>
                <a:cxn ang="0">
                  <a:pos x="38" y="270"/>
                </a:cxn>
                <a:cxn ang="0">
                  <a:pos x="40" y="614"/>
                </a:cxn>
                <a:cxn ang="0">
                  <a:pos x="38" y="694"/>
                </a:cxn>
                <a:cxn ang="0">
                  <a:pos x="230" y="926"/>
                </a:cxn>
              </a:cxnLst>
              <a:rect l="0" t="0" r="r" b="b"/>
              <a:pathLst>
                <a:path w="722" h="938">
                  <a:moveTo>
                    <a:pt x="204" y="352"/>
                  </a:moveTo>
                  <a:lnTo>
                    <a:pt x="204" y="352"/>
                  </a:lnTo>
                  <a:lnTo>
                    <a:pt x="204" y="328"/>
                  </a:lnTo>
                  <a:lnTo>
                    <a:pt x="206" y="306"/>
                  </a:lnTo>
                  <a:lnTo>
                    <a:pt x="210" y="284"/>
                  </a:lnTo>
                  <a:lnTo>
                    <a:pt x="214" y="264"/>
                  </a:lnTo>
                  <a:lnTo>
                    <a:pt x="220" y="246"/>
                  </a:lnTo>
                  <a:lnTo>
                    <a:pt x="226" y="228"/>
                  </a:lnTo>
                  <a:lnTo>
                    <a:pt x="236" y="212"/>
                  </a:lnTo>
                  <a:lnTo>
                    <a:pt x="244" y="196"/>
                  </a:lnTo>
                  <a:lnTo>
                    <a:pt x="256" y="182"/>
                  </a:lnTo>
                  <a:lnTo>
                    <a:pt x="268" y="170"/>
                  </a:lnTo>
                  <a:lnTo>
                    <a:pt x="282" y="160"/>
                  </a:lnTo>
                  <a:lnTo>
                    <a:pt x="296" y="152"/>
                  </a:lnTo>
                  <a:lnTo>
                    <a:pt x="312" y="146"/>
                  </a:lnTo>
                  <a:lnTo>
                    <a:pt x="330" y="140"/>
                  </a:lnTo>
                  <a:lnTo>
                    <a:pt x="350" y="138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88" y="138"/>
                  </a:lnTo>
                  <a:lnTo>
                    <a:pt x="406" y="140"/>
                  </a:lnTo>
                  <a:lnTo>
                    <a:pt x="424" y="146"/>
                  </a:lnTo>
                  <a:lnTo>
                    <a:pt x="440" y="152"/>
                  </a:lnTo>
                  <a:lnTo>
                    <a:pt x="456" y="160"/>
                  </a:lnTo>
                  <a:lnTo>
                    <a:pt x="470" y="172"/>
                  </a:lnTo>
                  <a:lnTo>
                    <a:pt x="484" y="184"/>
                  </a:lnTo>
                  <a:lnTo>
                    <a:pt x="496" y="196"/>
                  </a:lnTo>
                  <a:lnTo>
                    <a:pt x="506" y="212"/>
                  </a:lnTo>
                  <a:lnTo>
                    <a:pt x="516" y="228"/>
                  </a:lnTo>
                  <a:lnTo>
                    <a:pt x="526" y="246"/>
                  </a:lnTo>
                  <a:lnTo>
                    <a:pt x="532" y="264"/>
                  </a:lnTo>
                  <a:lnTo>
                    <a:pt x="538" y="284"/>
                  </a:lnTo>
                  <a:lnTo>
                    <a:pt x="542" y="306"/>
                  </a:lnTo>
                  <a:lnTo>
                    <a:pt x="544" y="328"/>
                  </a:lnTo>
                  <a:lnTo>
                    <a:pt x="546" y="352"/>
                  </a:lnTo>
                  <a:lnTo>
                    <a:pt x="546" y="352"/>
                  </a:lnTo>
                  <a:lnTo>
                    <a:pt x="544" y="372"/>
                  </a:lnTo>
                  <a:lnTo>
                    <a:pt x="542" y="392"/>
                  </a:lnTo>
                  <a:lnTo>
                    <a:pt x="540" y="410"/>
                  </a:lnTo>
                  <a:lnTo>
                    <a:pt x="534" y="428"/>
                  </a:lnTo>
                  <a:lnTo>
                    <a:pt x="528" y="444"/>
                  </a:lnTo>
                  <a:lnTo>
                    <a:pt x="522" y="460"/>
                  </a:lnTo>
                  <a:lnTo>
                    <a:pt x="512" y="474"/>
                  </a:lnTo>
                  <a:lnTo>
                    <a:pt x="502" y="488"/>
                  </a:lnTo>
                  <a:lnTo>
                    <a:pt x="492" y="498"/>
                  </a:lnTo>
                  <a:lnTo>
                    <a:pt x="480" y="508"/>
                  </a:lnTo>
                  <a:lnTo>
                    <a:pt x="466" y="518"/>
                  </a:lnTo>
                  <a:lnTo>
                    <a:pt x="450" y="526"/>
                  </a:lnTo>
                  <a:lnTo>
                    <a:pt x="434" y="530"/>
                  </a:lnTo>
                  <a:lnTo>
                    <a:pt x="416" y="536"/>
                  </a:lnTo>
                  <a:lnTo>
                    <a:pt x="398" y="538"/>
                  </a:lnTo>
                  <a:lnTo>
                    <a:pt x="378" y="538"/>
                  </a:lnTo>
                  <a:lnTo>
                    <a:pt x="378" y="538"/>
                  </a:lnTo>
                  <a:lnTo>
                    <a:pt x="358" y="538"/>
                  </a:lnTo>
                  <a:lnTo>
                    <a:pt x="338" y="536"/>
                  </a:lnTo>
                  <a:lnTo>
                    <a:pt x="320" y="532"/>
                  </a:lnTo>
                  <a:lnTo>
                    <a:pt x="304" y="526"/>
                  </a:lnTo>
                  <a:lnTo>
                    <a:pt x="288" y="520"/>
                  </a:lnTo>
                  <a:lnTo>
                    <a:pt x="274" y="512"/>
                  </a:lnTo>
                  <a:lnTo>
                    <a:pt x="260" y="502"/>
                  </a:lnTo>
                  <a:lnTo>
                    <a:pt x="250" y="492"/>
                  </a:lnTo>
                  <a:lnTo>
                    <a:pt x="238" y="478"/>
                  </a:lnTo>
                  <a:lnTo>
                    <a:pt x="230" y="466"/>
                  </a:lnTo>
                  <a:lnTo>
                    <a:pt x="222" y="450"/>
                  </a:lnTo>
                  <a:lnTo>
                    <a:pt x="216" y="432"/>
                  </a:lnTo>
                  <a:lnTo>
                    <a:pt x="210" y="414"/>
                  </a:lnTo>
                  <a:lnTo>
                    <a:pt x="206" y="396"/>
                  </a:lnTo>
                  <a:lnTo>
                    <a:pt x="204" y="374"/>
                  </a:lnTo>
                  <a:lnTo>
                    <a:pt x="204" y="352"/>
                  </a:lnTo>
                  <a:lnTo>
                    <a:pt x="204" y="352"/>
                  </a:lnTo>
                  <a:close/>
                  <a:moveTo>
                    <a:pt x="230" y="926"/>
                  </a:moveTo>
                  <a:lnTo>
                    <a:pt x="230" y="926"/>
                  </a:lnTo>
                  <a:lnTo>
                    <a:pt x="222" y="854"/>
                  </a:lnTo>
                  <a:lnTo>
                    <a:pt x="218" y="784"/>
                  </a:lnTo>
                  <a:lnTo>
                    <a:pt x="218" y="726"/>
                  </a:lnTo>
                  <a:lnTo>
                    <a:pt x="218" y="688"/>
                  </a:lnTo>
                  <a:lnTo>
                    <a:pt x="218" y="614"/>
                  </a:lnTo>
                  <a:lnTo>
                    <a:pt x="218" y="614"/>
                  </a:lnTo>
                  <a:lnTo>
                    <a:pt x="254" y="634"/>
                  </a:lnTo>
                  <a:lnTo>
                    <a:pt x="274" y="646"/>
                  </a:lnTo>
                  <a:lnTo>
                    <a:pt x="296" y="654"/>
                  </a:lnTo>
                  <a:lnTo>
                    <a:pt x="322" y="664"/>
                  </a:lnTo>
                  <a:lnTo>
                    <a:pt x="350" y="670"/>
                  </a:lnTo>
                  <a:lnTo>
                    <a:pt x="384" y="674"/>
                  </a:lnTo>
                  <a:lnTo>
                    <a:pt x="420" y="676"/>
                  </a:lnTo>
                  <a:lnTo>
                    <a:pt x="420" y="676"/>
                  </a:lnTo>
                  <a:lnTo>
                    <a:pt x="454" y="674"/>
                  </a:lnTo>
                  <a:lnTo>
                    <a:pt x="484" y="670"/>
                  </a:lnTo>
                  <a:lnTo>
                    <a:pt x="514" y="662"/>
                  </a:lnTo>
                  <a:lnTo>
                    <a:pt x="544" y="652"/>
                  </a:lnTo>
                  <a:lnTo>
                    <a:pt x="570" y="638"/>
                  </a:lnTo>
                  <a:lnTo>
                    <a:pt x="594" y="622"/>
                  </a:lnTo>
                  <a:lnTo>
                    <a:pt x="618" y="604"/>
                  </a:lnTo>
                  <a:lnTo>
                    <a:pt x="638" y="584"/>
                  </a:lnTo>
                  <a:lnTo>
                    <a:pt x="658" y="560"/>
                  </a:lnTo>
                  <a:lnTo>
                    <a:pt x="674" y="536"/>
                  </a:lnTo>
                  <a:lnTo>
                    <a:pt x="688" y="510"/>
                  </a:lnTo>
                  <a:lnTo>
                    <a:pt x="700" y="480"/>
                  </a:lnTo>
                  <a:lnTo>
                    <a:pt x="710" y="450"/>
                  </a:lnTo>
                  <a:lnTo>
                    <a:pt x="716" y="418"/>
                  </a:lnTo>
                  <a:lnTo>
                    <a:pt x="720" y="384"/>
                  </a:lnTo>
                  <a:lnTo>
                    <a:pt x="722" y="350"/>
                  </a:lnTo>
                  <a:lnTo>
                    <a:pt x="722" y="350"/>
                  </a:lnTo>
                  <a:lnTo>
                    <a:pt x="720" y="312"/>
                  </a:lnTo>
                  <a:lnTo>
                    <a:pt x="716" y="276"/>
                  </a:lnTo>
                  <a:lnTo>
                    <a:pt x="708" y="242"/>
                  </a:lnTo>
                  <a:lnTo>
                    <a:pt x="700" y="208"/>
                  </a:lnTo>
                  <a:lnTo>
                    <a:pt x="686" y="178"/>
                  </a:lnTo>
                  <a:lnTo>
                    <a:pt x="672" y="150"/>
                  </a:lnTo>
                  <a:lnTo>
                    <a:pt x="656" y="122"/>
                  </a:lnTo>
                  <a:lnTo>
                    <a:pt x="636" y="98"/>
                  </a:lnTo>
                  <a:lnTo>
                    <a:pt x="614" y="76"/>
                  </a:lnTo>
                  <a:lnTo>
                    <a:pt x="592" y="56"/>
                  </a:lnTo>
                  <a:lnTo>
                    <a:pt x="566" y="40"/>
                  </a:lnTo>
                  <a:lnTo>
                    <a:pt x="538" y="26"/>
                  </a:lnTo>
                  <a:lnTo>
                    <a:pt x="510" y="14"/>
                  </a:lnTo>
                  <a:lnTo>
                    <a:pt x="478" y="6"/>
                  </a:lnTo>
                  <a:lnTo>
                    <a:pt x="446" y="2"/>
                  </a:lnTo>
                  <a:lnTo>
                    <a:pt x="412" y="0"/>
                  </a:lnTo>
                  <a:lnTo>
                    <a:pt x="412" y="0"/>
                  </a:lnTo>
                  <a:lnTo>
                    <a:pt x="390" y="0"/>
                  </a:lnTo>
                  <a:lnTo>
                    <a:pt x="368" y="2"/>
                  </a:lnTo>
                  <a:lnTo>
                    <a:pt x="348" y="6"/>
                  </a:lnTo>
                  <a:lnTo>
                    <a:pt x="330" y="10"/>
                  </a:lnTo>
                  <a:lnTo>
                    <a:pt x="314" y="14"/>
                  </a:lnTo>
                  <a:lnTo>
                    <a:pt x="298" y="22"/>
                  </a:lnTo>
                  <a:lnTo>
                    <a:pt x="270" y="36"/>
                  </a:lnTo>
                  <a:lnTo>
                    <a:pt x="246" y="52"/>
                  </a:lnTo>
                  <a:lnTo>
                    <a:pt x="226" y="70"/>
                  </a:lnTo>
                  <a:lnTo>
                    <a:pt x="208" y="8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0" y="60"/>
                  </a:lnTo>
                  <a:lnTo>
                    <a:pt x="174" y="38"/>
                  </a:lnTo>
                  <a:lnTo>
                    <a:pt x="168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6" y="110"/>
                  </a:lnTo>
                  <a:lnTo>
                    <a:pt x="28" y="190"/>
                  </a:lnTo>
                  <a:lnTo>
                    <a:pt x="34" y="230"/>
                  </a:lnTo>
                  <a:lnTo>
                    <a:pt x="38" y="270"/>
                  </a:lnTo>
                  <a:lnTo>
                    <a:pt x="40" y="310"/>
                  </a:lnTo>
                  <a:lnTo>
                    <a:pt x="40" y="352"/>
                  </a:lnTo>
                  <a:lnTo>
                    <a:pt x="40" y="614"/>
                  </a:lnTo>
                  <a:lnTo>
                    <a:pt x="40" y="614"/>
                  </a:lnTo>
                  <a:lnTo>
                    <a:pt x="40" y="652"/>
                  </a:lnTo>
                  <a:lnTo>
                    <a:pt x="38" y="694"/>
                  </a:lnTo>
                  <a:lnTo>
                    <a:pt x="30" y="788"/>
                  </a:lnTo>
                  <a:lnTo>
                    <a:pt x="14" y="938"/>
                  </a:lnTo>
                  <a:lnTo>
                    <a:pt x="230" y="9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75"/>
            <p:cNvSpPr>
              <a:spLocks/>
            </p:cNvSpPr>
            <p:nvPr userDrawn="1"/>
          </p:nvSpPr>
          <p:spPr bwMode="auto">
            <a:xfrm>
              <a:off x="2711" y="2813"/>
              <a:ext cx="488" cy="682"/>
            </a:xfrm>
            <a:custGeom>
              <a:avLst/>
              <a:gdLst/>
              <a:ahLst/>
              <a:cxnLst>
                <a:cxn ang="0">
                  <a:pos x="396" y="136"/>
                </a:cxn>
                <a:cxn ang="0">
                  <a:pos x="322" y="124"/>
                </a:cxn>
                <a:cxn ang="0">
                  <a:pos x="294" y="124"/>
                </a:cxn>
                <a:cxn ang="0">
                  <a:pos x="248" y="126"/>
                </a:cxn>
                <a:cxn ang="0">
                  <a:pos x="210" y="136"/>
                </a:cxn>
                <a:cxn ang="0">
                  <a:pos x="186" y="152"/>
                </a:cxn>
                <a:cxn ang="0">
                  <a:pos x="178" y="174"/>
                </a:cxn>
                <a:cxn ang="0">
                  <a:pos x="178" y="180"/>
                </a:cxn>
                <a:cxn ang="0">
                  <a:pos x="188" y="202"/>
                </a:cxn>
                <a:cxn ang="0">
                  <a:pos x="220" y="228"/>
                </a:cxn>
                <a:cxn ang="0">
                  <a:pos x="264" y="254"/>
                </a:cxn>
                <a:cxn ang="0">
                  <a:pos x="316" y="282"/>
                </a:cxn>
                <a:cxn ang="0">
                  <a:pos x="370" y="314"/>
                </a:cxn>
                <a:cxn ang="0">
                  <a:pos x="424" y="354"/>
                </a:cxn>
                <a:cxn ang="0">
                  <a:pos x="446" y="380"/>
                </a:cxn>
                <a:cxn ang="0">
                  <a:pos x="464" y="410"/>
                </a:cxn>
                <a:cxn ang="0">
                  <a:pos x="476" y="444"/>
                </a:cxn>
                <a:cxn ang="0">
                  <a:pos x="480" y="482"/>
                </a:cxn>
                <a:cxn ang="0">
                  <a:pos x="480" y="504"/>
                </a:cxn>
                <a:cxn ang="0">
                  <a:pos x="470" y="546"/>
                </a:cxn>
                <a:cxn ang="0">
                  <a:pos x="450" y="582"/>
                </a:cxn>
                <a:cxn ang="0">
                  <a:pos x="422" y="612"/>
                </a:cxn>
                <a:cxn ang="0">
                  <a:pos x="386" y="636"/>
                </a:cxn>
                <a:cxn ang="0">
                  <a:pos x="342" y="656"/>
                </a:cxn>
                <a:cxn ang="0">
                  <a:pos x="292" y="668"/>
                </a:cxn>
                <a:cxn ang="0">
                  <a:pos x="234" y="674"/>
                </a:cxn>
                <a:cxn ang="0">
                  <a:pos x="204" y="676"/>
                </a:cxn>
                <a:cxn ang="0">
                  <a:pos x="150" y="674"/>
                </a:cxn>
                <a:cxn ang="0">
                  <a:pos x="58" y="658"/>
                </a:cxn>
                <a:cxn ang="0">
                  <a:pos x="12" y="510"/>
                </a:cxn>
                <a:cxn ang="0">
                  <a:pos x="54" y="522"/>
                </a:cxn>
                <a:cxn ang="0">
                  <a:pos x="130" y="542"/>
                </a:cxn>
                <a:cxn ang="0">
                  <a:pos x="184" y="550"/>
                </a:cxn>
                <a:cxn ang="0">
                  <a:pos x="210" y="552"/>
                </a:cxn>
                <a:cxn ang="0">
                  <a:pos x="244" y="548"/>
                </a:cxn>
                <a:cxn ang="0">
                  <a:pos x="274" y="536"/>
                </a:cxn>
                <a:cxn ang="0">
                  <a:pos x="296" y="516"/>
                </a:cxn>
                <a:cxn ang="0">
                  <a:pos x="304" y="488"/>
                </a:cxn>
                <a:cxn ang="0">
                  <a:pos x="304" y="480"/>
                </a:cxn>
                <a:cxn ang="0">
                  <a:pos x="294" y="460"/>
                </a:cxn>
                <a:cxn ang="0">
                  <a:pos x="266" y="436"/>
                </a:cxn>
                <a:cxn ang="0">
                  <a:pos x="222" y="410"/>
                </a:cxn>
                <a:cxn ang="0">
                  <a:pos x="166" y="380"/>
                </a:cxn>
                <a:cxn ang="0">
                  <a:pos x="110" y="346"/>
                </a:cxn>
                <a:cxn ang="0">
                  <a:pos x="56" y="298"/>
                </a:cxn>
                <a:cxn ang="0">
                  <a:pos x="34" y="272"/>
                </a:cxn>
                <a:cxn ang="0">
                  <a:pos x="16" y="240"/>
                </a:cxn>
                <a:cxn ang="0">
                  <a:pos x="4" y="208"/>
                </a:cxn>
                <a:cxn ang="0">
                  <a:pos x="0" y="174"/>
                </a:cxn>
                <a:cxn ang="0">
                  <a:pos x="2" y="154"/>
                </a:cxn>
                <a:cxn ang="0">
                  <a:pos x="12" y="116"/>
                </a:cxn>
                <a:cxn ang="0">
                  <a:pos x="32" y="84"/>
                </a:cxn>
                <a:cxn ang="0">
                  <a:pos x="60" y="56"/>
                </a:cxn>
                <a:cxn ang="0">
                  <a:pos x="94" y="34"/>
                </a:cxn>
                <a:cxn ang="0">
                  <a:pos x="136" y="18"/>
                </a:cxn>
                <a:cxn ang="0">
                  <a:pos x="184" y="6"/>
                </a:cxn>
                <a:cxn ang="0">
                  <a:pos x="236" y="0"/>
                </a:cxn>
                <a:cxn ang="0">
                  <a:pos x="264" y="0"/>
                </a:cxn>
                <a:cxn ang="0">
                  <a:pos x="344" y="4"/>
                </a:cxn>
                <a:cxn ang="0">
                  <a:pos x="396" y="136"/>
                </a:cxn>
              </a:cxnLst>
              <a:rect l="0" t="0" r="r" b="b"/>
              <a:pathLst>
                <a:path w="480" h="676">
                  <a:moveTo>
                    <a:pt x="396" y="136"/>
                  </a:moveTo>
                  <a:lnTo>
                    <a:pt x="396" y="136"/>
                  </a:lnTo>
                  <a:lnTo>
                    <a:pt x="346" y="128"/>
                  </a:lnTo>
                  <a:lnTo>
                    <a:pt x="322" y="124"/>
                  </a:lnTo>
                  <a:lnTo>
                    <a:pt x="294" y="124"/>
                  </a:lnTo>
                  <a:lnTo>
                    <a:pt x="294" y="124"/>
                  </a:lnTo>
                  <a:lnTo>
                    <a:pt x="270" y="124"/>
                  </a:lnTo>
                  <a:lnTo>
                    <a:pt x="248" y="126"/>
                  </a:lnTo>
                  <a:lnTo>
                    <a:pt x="228" y="130"/>
                  </a:lnTo>
                  <a:lnTo>
                    <a:pt x="210" y="136"/>
                  </a:lnTo>
                  <a:lnTo>
                    <a:pt x="196" y="144"/>
                  </a:lnTo>
                  <a:lnTo>
                    <a:pt x="186" y="152"/>
                  </a:lnTo>
                  <a:lnTo>
                    <a:pt x="180" y="162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80"/>
                  </a:lnTo>
                  <a:lnTo>
                    <a:pt x="180" y="188"/>
                  </a:lnTo>
                  <a:lnTo>
                    <a:pt x="188" y="202"/>
                  </a:lnTo>
                  <a:lnTo>
                    <a:pt x="202" y="214"/>
                  </a:lnTo>
                  <a:lnTo>
                    <a:pt x="220" y="228"/>
                  </a:lnTo>
                  <a:lnTo>
                    <a:pt x="240" y="242"/>
                  </a:lnTo>
                  <a:lnTo>
                    <a:pt x="264" y="254"/>
                  </a:lnTo>
                  <a:lnTo>
                    <a:pt x="316" y="282"/>
                  </a:lnTo>
                  <a:lnTo>
                    <a:pt x="316" y="282"/>
                  </a:lnTo>
                  <a:lnTo>
                    <a:pt x="342" y="298"/>
                  </a:lnTo>
                  <a:lnTo>
                    <a:pt x="370" y="314"/>
                  </a:lnTo>
                  <a:lnTo>
                    <a:pt x="398" y="332"/>
                  </a:lnTo>
                  <a:lnTo>
                    <a:pt x="424" y="354"/>
                  </a:lnTo>
                  <a:lnTo>
                    <a:pt x="436" y="366"/>
                  </a:lnTo>
                  <a:lnTo>
                    <a:pt x="446" y="380"/>
                  </a:lnTo>
                  <a:lnTo>
                    <a:pt x="456" y="394"/>
                  </a:lnTo>
                  <a:lnTo>
                    <a:pt x="464" y="410"/>
                  </a:lnTo>
                  <a:lnTo>
                    <a:pt x="472" y="426"/>
                  </a:lnTo>
                  <a:lnTo>
                    <a:pt x="476" y="444"/>
                  </a:lnTo>
                  <a:lnTo>
                    <a:pt x="480" y="462"/>
                  </a:lnTo>
                  <a:lnTo>
                    <a:pt x="480" y="482"/>
                  </a:lnTo>
                  <a:lnTo>
                    <a:pt x="480" y="482"/>
                  </a:lnTo>
                  <a:lnTo>
                    <a:pt x="480" y="504"/>
                  </a:lnTo>
                  <a:lnTo>
                    <a:pt x="476" y="526"/>
                  </a:lnTo>
                  <a:lnTo>
                    <a:pt x="470" y="546"/>
                  </a:lnTo>
                  <a:lnTo>
                    <a:pt x="460" y="564"/>
                  </a:lnTo>
                  <a:lnTo>
                    <a:pt x="450" y="582"/>
                  </a:lnTo>
                  <a:lnTo>
                    <a:pt x="436" y="598"/>
                  </a:lnTo>
                  <a:lnTo>
                    <a:pt x="422" y="612"/>
                  </a:lnTo>
                  <a:lnTo>
                    <a:pt x="404" y="626"/>
                  </a:lnTo>
                  <a:lnTo>
                    <a:pt x="386" y="636"/>
                  </a:lnTo>
                  <a:lnTo>
                    <a:pt x="364" y="648"/>
                  </a:lnTo>
                  <a:lnTo>
                    <a:pt x="342" y="656"/>
                  </a:lnTo>
                  <a:lnTo>
                    <a:pt x="318" y="662"/>
                  </a:lnTo>
                  <a:lnTo>
                    <a:pt x="292" y="668"/>
                  </a:lnTo>
                  <a:lnTo>
                    <a:pt x="264" y="672"/>
                  </a:lnTo>
                  <a:lnTo>
                    <a:pt x="234" y="67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6" y="674"/>
                  </a:lnTo>
                  <a:lnTo>
                    <a:pt x="150" y="674"/>
                  </a:lnTo>
                  <a:lnTo>
                    <a:pt x="104" y="666"/>
                  </a:lnTo>
                  <a:lnTo>
                    <a:pt x="58" y="658"/>
                  </a:lnTo>
                  <a:lnTo>
                    <a:pt x="12" y="646"/>
                  </a:lnTo>
                  <a:lnTo>
                    <a:pt x="12" y="510"/>
                  </a:lnTo>
                  <a:lnTo>
                    <a:pt x="12" y="510"/>
                  </a:lnTo>
                  <a:lnTo>
                    <a:pt x="54" y="522"/>
                  </a:lnTo>
                  <a:lnTo>
                    <a:pt x="102" y="536"/>
                  </a:lnTo>
                  <a:lnTo>
                    <a:pt x="130" y="542"/>
                  </a:lnTo>
                  <a:lnTo>
                    <a:pt x="156" y="546"/>
                  </a:lnTo>
                  <a:lnTo>
                    <a:pt x="184" y="550"/>
                  </a:lnTo>
                  <a:lnTo>
                    <a:pt x="210" y="552"/>
                  </a:lnTo>
                  <a:lnTo>
                    <a:pt x="210" y="552"/>
                  </a:lnTo>
                  <a:lnTo>
                    <a:pt x="228" y="550"/>
                  </a:lnTo>
                  <a:lnTo>
                    <a:pt x="244" y="548"/>
                  </a:lnTo>
                  <a:lnTo>
                    <a:pt x="260" y="542"/>
                  </a:lnTo>
                  <a:lnTo>
                    <a:pt x="274" y="536"/>
                  </a:lnTo>
                  <a:lnTo>
                    <a:pt x="286" y="526"/>
                  </a:lnTo>
                  <a:lnTo>
                    <a:pt x="296" y="516"/>
                  </a:lnTo>
                  <a:lnTo>
                    <a:pt x="302" y="502"/>
                  </a:lnTo>
                  <a:lnTo>
                    <a:pt x="304" y="488"/>
                  </a:lnTo>
                  <a:lnTo>
                    <a:pt x="304" y="488"/>
                  </a:lnTo>
                  <a:lnTo>
                    <a:pt x="304" y="480"/>
                  </a:lnTo>
                  <a:lnTo>
                    <a:pt x="302" y="474"/>
                  </a:lnTo>
                  <a:lnTo>
                    <a:pt x="294" y="460"/>
                  </a:lnTo>
                  <a:lnTo>
                    <a:pt x="282" y="448"/>
                  </a:lnTo>
                  <a:lnTo>
                    <a:pt x="266" y="436"/>
                  </a:lnTo>
                  <a:lnTo>
                    <a:pt x="246" y="424"/>
                  </a:lnTo>
                  <a:lnTo>
                    <a:pt x="222" y="410"/>
                  </a:lnTo>
                  <a:lnTo>
                    <a:pt x="166" y="380"/>
                  </a:lnTo>
                  <a:lnTo>
                    <a:pt x="166" y="380"/>
                  </a:lnTo>
                  <a:lnTo>
                    <a:pt x="138" y="364"/>
                  </a:lnTo>
                  <a:lnTo>
                    <a:pt x="110" y="346"/>
                  </a:lnTo>
                  <a:lnTo>
                    <a:pt x="82" y="324"/>
                  </a:lnTo>
                  <a:lnTo>
                    <a:pt x="56" y="298"/>
                  </a:lnTo>
                  <a:lnTo>
                    <a:pt x="44" y="286"/>
                  </a:lnTo>
                  <a:lnTo>
                    <a:pt x="34" y="272"/>
                  </a:lnTo>
                  <a:lnTo>
                    <a:pt x="24" y="256"/>
                  </a:lnTo>
                  <a:lnTo>
                    <a:pt x="16" y="240"/>
                  </a:lnTo>
                  <a:lnTo>
                    <a:pt x="10" y="224"/>
                  </a:lnTo>
                  <a:lnTo>
                    <a:pt x="4" y="208"/>
                  </a:lnTo>
                  <a:lnTo>
                    <a:pt x="2" y="19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" y="154"/>
                  </a:lnTo>
                  <a:lnTo>
                    <a:pt x="6" y="134"/>
                  </a:lnTo>
                  <a:lnTo>
                    <a:pt x="12" y="116"/>
                  </a:lnTo>
                  <a:lnTo>
                    <a:pt x="20" y="100"/>
                  </a:lnTo>
                  <a:lnTo>
                    <a:pt x="32" y="84"/>
                  </a:lnTo>
                  <a:lnTo>
                    <a:pt x="44" y="70"/>
                  </a:lnTo>
                  <a:lnTo>
                    <a:pt x="60" y="56"/>
                  </a:lnTo>
                  <a:lnTo>
                    <a:pt x="76" y="44"/>
                  </a:lnTo>
                  <a:lnTo>
                    <a:pt x="94" y="34"/>
                  </a:lnTo>
                  <a:lnTo>
                    <a:pt x="114" y="24"/>
                  </a:lnTo>
                  <a:lnTo>
                    <a:pt x="136" y="18"/>
                  </a:lnTo>
                  <a:lnTo>
                    <a:pt x="160" y="10"/>
                  </a:lnTo>
                  <a:lnTo>
                    <a:pt x="184" y="6"/>
                  </a:lnTo>
                  <a:lnTo>
                    <a:pt x="210" y="2"/>
                  </a:lnTo>
                  <a:lnTo>
                    <a:pt x="236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4"/>
                  </a:lnTo>
                  <a:lnTo>
                    <a:pt x="422" y="12"/>
                  </a:lnTo>
                  <a:lnTo>
                    <a:pt x="39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33" dirty="0">
                <a:solidFill>
                  <a:prstClr val="black"/>
                </a:solidFill>
              </a:endParaRPr>
            </a:p>
          </p:txBody>
        </p:sp>
      </p:grpSp>
      <p:pic>
        <p:nvPicPr>
          <p:cNvPr id="53250" name="Picture 2" descr="http://ipsos.com.sg/wp-content/uploads/2014/06/IQ-Logo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22" r="-38990"/>
          <a:stretch/>
        </p:blipFill>
        <p:spPr bwMode="auto">
          <a:xfrm>
            <a:off x="190379" y="6173106"/>
            <a:ext cx="2434123" cy="5429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ángulo 2"/>
          <p:cNvSpPr/>
          <p:nvPr userDrawn="1"/>
        </p:nvSpPr>
        <p:spPr>
          <a:xfrm>
            <a:off x="190379" y="6038850"/>
            <a:ext cx="2038471" cy="81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3" name="Rectángulo 22"/>
          <p:cNvSpPr/>
          <p:nvPr userDrawn="1"/>
        </p:nvSpPr>
        <p:spPr>
          <a:xfrm>
            <a:off x="6019778" y="6716016"/>
            <a:ext cx="590473" cy="138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517" y="6444561"/>
            <a:ext cx="1653407" cy="251287"/>
          </a:xfrm>
          <a:prstGeom prst="rect">
            <a:avLst/>
          </a:prstGeom>
        </p:spPr>
        <p:txBody>
          <a:bodyPr/>
          <a:lstStyle>
            <a:lvl1pPr>
              <a:defRPr sz="1633" b="1">
                <a:solidFill>
                  <a:schemeClr val="tx1"/>
                </a:solidFill>
              </a:defRPr>
            </a:lvl1pPr>
          </a:lstStyle>
          <a:p>
            <a:pPr defTabSz="945196"/>
            <a:fld id="{3E291E46-BCC4-4EBB-9B49-E997D24BE723}" type="slidenum">
              <a:rPr lang="es-PA" smtClean="0"/>
              <a:pPr defTabSz="945196"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86524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6" y="1808820"/>
            <a:ext cx="7584906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Your text here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735C07-2264-401E-9223-98C1CA429B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786" y="1357678"/>
            <a:ext cx="1658641" cy="261610"/>
          </a:xfrm>
          <a:prstGeom prst="rect">
            <a:avLst/>
          </a:prstGeom>
          <a:noFill/>
        </p:spPr>
        <p:txBody>
          <a:bodyPr wrap="none" lIns="72000" rIns="72000" bIns="0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05915BF-F664-49DE-8489-CADDC55CA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19207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60ABFA1E-B316-436E-9376-68EB419FC1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60ABFA1E-B316-436E-9376-68EB419FC1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90B98A0-6801-4768-B6F7-29BDCE8AEF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60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F64F9793-BC9C-4454-9F7F-5BB60A70AEED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42A29F8-8B81-4FB1-8852-D3129D82F2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E94776-9B87-471E-83E1-9924DF80A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06726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8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C4BB860-E9E5-4315-9166-BE3A6F99D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207" y="546021"/>
            <a:ext cx="7551996" cy="1587679"/>
          </a:xfrm>
        </p:spPr>
        <p:txBody>
          <a:bodyPr lIns="72000" anchor="t">
            <a:sp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TITLE OF THE CHAPTER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D0DDBF5-15A9-48AF-8154-A223158BFE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2215" y="2816932"/>
            <a:ext cx="7551996" cy="461665"/>
          </a:xfrm>
          <a:prstGeom prst="rect">
            <a:avLst/>
          </a:prstGeom>
        </p:spPr>
        <p:txBody>
          <a:bodyPr lIns="108000" rIns="180000">
            <a:sp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of the chapter</a:t>
            </a:r>
          </a:p>
        </p:txBody>
      </p:sp>
      <p:pic>
        <p:nvPicPr>
          <p:cNvPr id="16" name="Graphique 8">
            <a:extLst>
              <a:ext uri="{FF2B5EF4-FFF2-40B4-BE49-F238E27FC236}">
                <a16:creationId xmlns:a16="http://schemas.microsoft.com/office/drawing/2014/main" id="{E4759D16-3C68-46E4-914B-85AEC88CBD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5" y="6172200"/>
            <a:ext cx="501320" cy="459192"/>
          </a:xfrm>
          <a:prstGeom prst="rect">
            <a:avLst/>
          </a:prstGeom>
        </p:spPr>
      </p:pic>
      <p:sp>
        <p:nvSpPr>
          <p:cNvPr id="17" name="Espace réservé du numéro de diapositive 2">
            <a:extLst>
              <a:ext uri="{FF2B5EF4-FFF2-40B4-BE49-F238E27FC236}">
                <a16:creationId xmlns:a16="http://schemas.microsoft.com/office/drawing/2014/main" id="{3DEA2039-7C0C-4137-BC63-7489537E8A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‹Nº›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6F0D60AE-1577-4008-9F3D-2335AB963E1E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20" name="Cadre 19">
            <a:extLst>
              <a:ext uri="{FF2B5EF4-FFF2-40B4-BE49-F238E27FC236}">
                <a16:creationId xmlns:a16="http://schemas.microsoft.com/office/drawing/2014/main" id="{907E0E55-DA25-4581-B98C-62CD55A16F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2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906">
          <p15:clr>
            <a:srgbClr val="F26B43"/>
          </p15:clr>
        </p15:guide>
        <p15:guide id="4" orient="horz" pos="4156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5CF9A8CD-44E6-43DE-97D8-919ABD05C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32" imgH="530" progId="TCLayout.ActiveDocument.1">
                  <p:embed/>
                </p:oleObj>
              </mc:Choice>
              <mc:Fallback>
                <p:oleObj name="Diapositive think-cell" r:id="rId4" imgW="532" imgH="530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5CF9A8CD-44E6-43DE-97D8-919ABD05C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C1DD757-038C-457E-9D36-3DDC777DAD6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231E-4063-4D72-A4F3-5BF19050C3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78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EBDB8A-A132-411F-B6B9-59DC085B79E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09868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CE61B7-02B5-4E0A-8D96-29AA5F2E9A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14951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26B9503-2AC4-450D-A0D4-5019A3085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86" y="382816"/>
            <a:ext cx="11382428" cy="48013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0B967EF-526B-42DF-870F-C27D85C374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D0309A2-2C77-4A6B-86B6-B5D04081C27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120035" y="1808820"/>
            <a:ext cx="2667153" cy="386808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1600">
                <a:solidFill>
                  <a:schemeClr val="tx1"/>
                </a:solidFill>
              </a:defRPr>
            </a:lvl1pPr>
            <a:lvl2pPr marL="447675" indent="-314325">
              <a:buFontTx/>
              <a:buBlip>
                <a:blip r:embed="rId6"/>
              </a:buBlip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6" name="Straight Connector 35">
            <a:extLst>
              <a:ext uri="{FF2B5EF4-FFF2-40B4-BE49-F238E27FC236}">
                <a16:creationId xmlns:a16="http://schemas.microsoft.com/office/drawing/2014/main" id="{5BACBC25-5487-4894-AB69-DC61AF350F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190903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F1570288-B026-49B2-AE34-8E27B6EB2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86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>
            <a:extLst>
              <a:ext uri="{FF2B5EF4-FFF2-40B4-BE49-F238E27FC236}">
                <a16:creationId xmlns:a16="http://schemas.microsoft.com/office/drawing/2014/main" id="{FDF868AB-0A81-40C5-9695-1BD120946D0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1069" y="1808820"/>
            <a:ext cx="0" cy="3868080"/>
          </a:xfrm>
          <a:prstGeom prst="line">
            <a:avLst/>
          </a:prstGeom>
          <a:ln w="12700">
            <a:gradFill>
              <a:gsLst>
                <a:gs pos="0">
                  <a:schemeClr val="tx2">
                    <a:alpha val="0"/>
                  </a:schemeClr>
                </a:gs>
                <a:gs pos="55000">
                  <a:schemeClr val="tx2"/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dre 19">
            <a:extLst>
              <a:ext uri="{FF2B5EF4-FFF2-40B4-BE49-F238E27FC236}">
                <a16:creationId xmlns:a16="http://schemas.microsoft.com/office/drawing/2014/main" id="{3C50CCED-DF68-4D21-B175-373AD9E463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662D3B7-0344-4CA3-BB4D-B98E7E5ECE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865" y="1346865"/>
            <a:ext cx="1731344" cy="261610"/>
          </a:xfrm>
          <a:prstGeom prst="rect">
            <a:avLst/>
          </a:prstGeom>
          <a:noFill/>
        </p:spPr>
        <p:txBody>
          <a:bodyPr wrap="none" lIns="108000" rIns="108000" bIns="0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735637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25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59EA477-4D96-4C94-A268-87C2D94F08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786" y="5914632"/>
            <a:ext cx="11463417" cy="215444"/>
          </a:xfrm>
          <a:prstGeom prst="rect">
            <a:avLst/>
          </a:prstGeom>
        </p:spPr>
        <p:txBody>
          <a:bodyPr wrap="square" lIns="72000" anchor="b">
            <a:spAutoFit/>
          </a:bodyPr>
          <a:lstStyle>
            <a:lvl1pPr marL="0" indent="0">
              <a:buNone/>
              <a:defRPr sz="800" b="0" i="1">
                <a:solidFill>
                  <a:schemeClr val="bg1">
                    <a:lumMod val="50000"/>
                  </a:schemeClr>
                </a:solidFill>
              </a:defRPr>
            </a:lvl1pPr>
            <a:lvl2pPr marL="133350" indent="0">
              <a:buNone/>
              <a:defRPr/>
            </a:lvl2pPr>
            <a:lvl3pPr marL="542925" indent="0">
              <a:buNone/>
              <a:defRPr/>
            </a:lvl3pPr>
            <a:lvl4pPr marL="758825" indent="0">
              <a:buNone/>
              <a:defRPr/>
            </a:lvl4pPr>
            <a:lvl5pPr marL="1033463" indent="0">
              <a:buNone/>
              <a:defRPr/>
            </a:lvl5pPr>
          </a:lstStyle>
          <a:p>
            <a:pPr lvl="0"/>
            <a:r>
              <a:rPr lang="en-GB" dirty="0"/>
              <a:t>Sources:</a:t>
            </a:r>
          </a:p>
        </p:txBody>
      </p:sp>
      <p:sp>
        <p:nvSpPr>
          <p:cNvPr id="5" name="Cadre 4">
            <a:extLst>
              <a:ext uri="{FF2B5EF4-FFF2-40B4-BE49-F238E27FC236}">
                <a16:creationId xmlns:a16="http://schemas.microsoft.com/office/drawing/2014/main" id="{3DF33BB3-DE83-4590-A4FA-9BC48FEB22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77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26B43"/>
          </p15:clr>
        </p15:guide>
        <p15:guide id="2" orient="horz" pos="4156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6595BE-8670-4A5F-B6E3-C00B54377605}"/>
              </a:ext>
            </a:extLst>
          </p:cNvPr>
          <p:cNvSpPr/>
          <p:nvPr userDrawn="1"/>
        </p:nvSpPr>
        <p:spPr>
          <a:xfrm>
            <a:off x="-1" y="0"/>
            <a:ext cx="598798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4E9F0883-33F3-4D62-A0A5-04FAA00189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82932" y="6219234"/>
            <a:ext cx="3600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AABEC-672F-4B68-B914-690DA978312C}" type="slidenum">
              <a:rPr lang="en-GB" smtClean="0"/>
              <a:pPr/>
              <a:t>‹Nº›</a:t>
            </a:fld>
            <a:r>
              <a:rPr lang="en-GB"/>
              <a:t> ‒ </a:t>
            </a:r>
            <a:endParaRPr lang="en-GB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CE4141A-CB17-4D34-9EF4-654584A2F66C}"/>
              </a:ext>
            </a:extLst>
          </p:cNvPr>
          <p:cNvSpPr txBox="1">
            <a:spLocks/>
          </p:cNvSpPr>
          <p:nvPr userDrawn="1"/>
        </p:nvSpPr>
        <p:spPr>
          <a:xfrm>
            <a:off x="815317" y="6219234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© Ipsos | Doc Name</a:t>
            </a: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DDD157D2-6F21-42E5-B4EA-1247BDAA6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62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866C9DA-1390-4B1C-A5FA-DA3341B921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32" imgH="530" progId="TCLayout.ActiveDocument.1">
                  <p:embed/>
                </p:oleObj>
              </mc:Choice>
              <mc:Fallback>
                <p:oleObj name="Diapositive think-cell" r:id="rId3" imgW="532" imgH="530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866C9DA-1390-4B1C-A5FA-DA3341B92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F299C1D-1251-47CF-8DC0-0B896E12FCE0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687F725-9BAA-4FDE-BF5B-B39EF6EA033C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39E3ED-BDF3-459B-ADDB-C44E9D3916BA}"/>
              </a:ext>
            </a:extLst>
          </p:cNvPr>
          <p:cNvSpPr txBox="1"/>
          <p:nvPr userDrawn="1"/>
        </p:nvSpPr>
        <p:spPr>
          <a:xfrm>
            <a:off x="515380" y="944724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  <a:latin typeface="+mn-lt"/>
              </a:rPr>
              <a:t>THANK</a:t>
            </a:r>
          </a:p>
        </p:txBody>
      </p:sp>
      <p:pic>
        <p:nvPicPr>
          <p:cNvPr id="14" name="Image 13" descr="Une image contenant objet&#10;&#10;Description générée automatiquement">
            <a:extLst>
              <a:ext uri="{FF2B5EF4-FFF2-40B4-BE49-F238E27FC236}">
                <a16:creationId xmlns:a16="http://schemas.microsoft.com/office/drawing/2014/main" id="{F8221D8A-EA7F-4431-BA65-C4F6154E8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0176" y="5467579"/>
            <a:ext cx="2802864" cy="64997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EB9C8AA-305A-4586-B066-7FD90B345C8E}"/>
              </a:ext>
            </a:extLst>
          </p:cNvPr>
          <p:cNvSpPr txBox="1"/>
          <p:nvPr userDrawn="1"/>
        </p:nvSpPr>
        <p:spPr>
          <a:xfrm>
            <a:off x="613347" y="2014987"/>
            <a:ext cx="2628292" cy="1116124"/>
          </a:xfrm>
          <a:prstGeom prst="rect">
            <a:avLst/>
          </a:prstGeom>
          <a:solidFill>
            <a:schemeClr val="tx2"/>
          </a:solidFill>
        </p:spPr>
        <p:txBody>
          <a:bodyPr wrap="square" lIns="180000" rIns="180000" rtlCol="0">
            <a:noAutofit/>
          </a:bodyPr>
          <a:lstStyle/>
          <a:p>
            <a:pPr algn="ctr"/>
            <a:r>
              <a:rPr lang="fr-FR" sz="7200" b="1" dirty="0">
                <a:solidFill>
                  <a:schemeClr val="bg1"/>
                </a:solidFill>
                <a:latin typeface="+mn-lt"/>
              </a:rPr>
              <a:t>YOU</a:t>
            </a:r>
          </a:p>
        </p:txBody>
      </p:sp>
      <p:pic>
        <p:nvPicPr>
          <p:cNvPr id="9" name="Graphique 12">
            <a:extLst>
              <a:ext uri="{FF2B5EF4-FFF2-40B4-BE49-F238E27FC236}">
                <a16:creationId xmlns:a16="http://schemas.microsoft.com/office/drawing/2014/main" id="{179AD86B-4CB0-4369-A2E2-E512D4A8BC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0260" y="5358931"/>
            <a:ext cx="863743" cy="791160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F945265E-2B42-4452-B3C5-C3D6662D38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8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857958"/>
            <a:ext cx="11529295" cy="48013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2001" y="331098"/>
            <a:ext cx="8957556" cy="590215"/>
          </a:xfrm>
        </p:spPr>
        <p:txBody>
          <a:bodyPr anchor="b">
            <a:noAutofit/>
          </a:bodyPr>
          <a:lstStyle>
            <a:lvl1pPr marL="0" indent="0">
              <a:buNone/>
              <a:defRPr sz="2533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9465" y="5620954"/>
            <a:ext cx="8957433" cy="424383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72"/>
              </a:spcBef>
              <a:defRPr sz="1333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5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/>
          <p:nvPr userDrawn="1"/>
        </p:nvGrpSpPr>
        <p:grpSpPr>
          <a:xfrm>
            <a:off x="9287635" y="6126233"/>
            <a:ext cx="2578061" cy="474643"/>
            <a:chOff x="10239375" y="6688139"/>
            <a:chExt cx="2842245" cy="523426"/>
          </a:xfrm>
        </p:grpSpPr>
        <p:pic>
          <p:nvPicPr>
            <p:cNvPr id="8" name="Picture 1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9" name="Picture 11" descr="IPSOS_GAMECHANGERS_blue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1" name="TextBox 13"/>
          <p:cNvSpPr txBox="1"/>
          <p:nvPr userDrawn="1"/>
        </p:nvSpPr>
        <p:spPr>
          <a:xfrm>
            <a:off x="319512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1232345" rtl="0" eaLnBrk="1" latinLnBrk="0" hangingPunct="1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067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l" defTabSz="1232345" rtl="0" eaLnBrk="1" latinLnBrk="0" hangingPunct="1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067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88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2" imgW="532" imgH="530" progId="TCLayout.ActiveDocument.1">
                  <p:embed/>
                </p:oleObj>
              </mc:Choice>
              <mc:Fallback>
                <p:oleObj name="Diapositive think-cell" r:id="rId12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1F5451-CC20-46A2-802F-F9D60C2A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86" y="382816"/>
            <a:ext cx="11382428" cy="480131"/>
          </a:xfrm>
          <a:prstGeom prst="rect">
            <a:avLst/>
          </a:prstGeom>
        </p:spPr>
        <p:txBody>
          <a:bodyPr vert="horz" wrap="square" lIns="72000" tIns="45720" rIns="72000" bIns="45720" rtlCol="0" anchor="t">
            <a:spAutoFit/>
          </a:bodyPr>
          <a:lstStyle/>
          <a:p>
            <a:r>
              <a:rPr lang="en-GB" dirty="0"/>
              <a:t>TITLE OF THE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F54BE0-878D-4EDE-9290-206FC1548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86" y="1808820"/>
            <a:ext cx="8319506" cy="38680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 dirty="0"/>
              <a:t>Click to change the text styles on the slide master</a:t>
            </a:r>
          </a:p>
          <a:p>
            <a:pPr lvl="1"/>
            <a:r>
              <a:rPr lang="en-GB" dirty="0"/>
              <a:t>Text level 1</a:t>
            </a:r>
          </a:p>
          <a:p>
            <a:pPr lvl="2"/>
            <a:r>
              <a:rPr lang="en-GB" dirty="0"/>
              <a:t>Text level 2</a:t>
            </a: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DADADD2C-AA31-4B61-9336-3D1B1D6CDB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2" name="Graphique 12">
            <a:extLst>
              <a:ext uri="{FF2B5EF4-FFF2-40B4-BE49-F238E27FC236}">
                <a16:creationId xmlns:a16="http://schemas.microsoft.com/office/drawing/2014/main" id="{72253F3F-DFDC-4FD4-BC90-33D18F8C1D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9160" y="6378258"/>
            <a:ext cx="399315" cy="365760"/>
          </a:xfrm>
          <a:prstGeom prst="rect">
            <a:avLst/>
          </a:prstGeom>
        </p:spPr>
      </p:pic>
      <p:sp>
        <p:nvSpPr>
          <p:cNvPr id="63" name="Espace réservé du pied de page 4">
            <a:extLst>
              <a:ext uri="{FF2B5EF4-FFF2-40B4-BE49-F238E27FC236}">
                <a16:creationId xmlns:a16="http://schemas.microsoft.com/office/drawing/2014/main" id="{8D7E4B7D-67D2-44AC-86E0-62352C08717C}"/>
              </a:ext>
            </a:extLst>
          </p:cNvPr>
          <p:cNvSpPr txBox="1">
            <a:spLocks/>
          </p:cNvSpPr>
          <p:nvPr userDrawn="1"/>
        </p:nvSpPr>
        <p:spPr>
          <a:xfrm>
            <a:off x="514280" y="6489340"/>
            <a:ext cx="1044770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dirty="0"/>
              <a:t>© Ipsos | ARESEP 2021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C383B56-B464-40C4-B83B-BC77FF35A52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72547" y="195680"/>
            <a:ext cx="1489929" cy="6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7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02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4.emf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068AC630-6D36-4BB4-9CD4-723514487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10416480" cy="838313"/>
          </a:xfrm>
          <a:prstGeom prst="rect">
            <a:avLst/>
          </a:prstGeom>
        </p:spPr>
      </p:pic>
      <p:graphicFrame>
        <p:nvGraphicFramePr>
          <p:cNvPr id="51" name="Specs Table" hidden="1">
            <a:extLst>
              <a:ext uri="{FF2B5EF4-FFF2-40B4-BE49-F238E27FC236}">
                <a16:creationId xmlns:a16="http://schemas.microsoft.com/office/drawing/2014/main" id="{F951CEAE-70C7-4045-93D9-80330EF80824}"/>
              </a:ext>
            </a:extLst>
          </p:cNvPr>
          <p:cNvGraphicFramePr>
            <a:graphicFrameLocks noGrp="1"/>
          </p:cNvGraphicFramePr>
          <p:nvPr/>
        </p:nvGraphicFramePr>
        <p:xfrm>
          <a:off x="3020821" y="1524563"/>
          <a:ext cx="4961706" cy="40878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99619">
                  <a:extLst>
                    <a:ext uri="{9D8B030D-6E8A-4147-A177-3AD203B41FA5}">
                      <a16:colId xmlns:a16="http://schemas.microsoft.com/office/drawing/2014/main" val="1136623082"/>
                    </a:ext>
                  </a:extLst>
                </a:gridCol>
                <a:gridCol w="3562087">
                  <a:extLst>
                    <a:ext uri="{9D8B030D-6E8A-4147-A177-3AD203B41FA5}">
                      <a16:colId xmlns:a16="http://schemas.microsoft.com/office/drawing/2014/main" val="2331676896"/>
                    </a:ext>
                  </a:extLst>
                </a:gridCol>
              </a:tblGrid>
              <a:tr h="580564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Report Data Map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56178"/>
                  </a:ext>
                </a:extLst>
              </a:tr>
              <a:tr h="357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Data File Name: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Data Tables - CEM 2019 &lt;Country Name&gt;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63414347"/>
                  </a:ext>
                </a:extLst>
              </a:tr>
              <a:tr h="4294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Q.# / Table Name: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Table 22 (TOM) &amp;Table 23 (SPONT) Table 24 (Total Unaided)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1681447"/>
                  </a:ext>
                </a:extLst>
              </a:tr>
              <a:tr h="3578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Banner Points: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Total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2634080"/>
                  </a:ext>
                </a:extLst>
              </a:tr>
              <a:tr h="5726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Row Names: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Brand names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027532"/>
                  </a:ext>
                </a:extLst>
              </a:tr>
              <a:tr h="5010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u="sng" dirty="0">
                          <a:solidFill>
                            <a:schemeClr val="bg1"/>
                          </a:solidFill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Optional Specs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3289240"/>
                  </a:ext>
                </a:extLst>
              </a:tr>
              <a:tr h="4294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Rank Order: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Order of  Aware of the brand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1270821"/>
                  </a:ext>
                </a:extLst>
              </a:tr>
              <a:tr h="8589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Special Instructions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Please put Net numbers for brands mentioned in Q2D.</a:t>
                      </a:r>
                    </a:p>
                    <a:p>
                      <a:pPr algn="l"/>
                      <a:r>
                        <a:rPr lang="en-US" sz="900" dirty="0">
                          <a:latin typeface="+mn-lt"/>
                        </a:rPr>
                        <a:t>For Top 15 spontaneous mentions, please show non netted top 15 mentions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910033"/>
                  </a:ext>
                </a:extLst>
              </a:tr>
            </a:tbl>
          </a:graphicData>
        </a:graphic>
      </p:graphicFrame>
      <p:graphicFrame>
        <p:nvGraphicFramePr>
          <p:cNvPr id="7" name="Ipsos Ribbon Rules" hidden="1">
            <a:extLst>
              <a:ext uri="{FF2B5EF4-FFF2-40B4-BE49-F238E27FC236}">
                <a16:creationId xmlns:a16="http://schemas.microsoft.com/office/drawing/2014/main" id="{27DE4FFA-08AA-4FA6-AF6A-4BEA853D1D06}"/>
              </a:ext>
            </a:extLst>
          </p:cNvPr>
          <p:cNvGraphicFramePr/>
          <p:nvPr/>
        </p:nvGraphicFramePr>
        <p:xfrm>
          <a:off x="10096500" y="-571500"/>
          <a:ext cx="2032000" cy="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Marcador de texto 1">
            <a:extLst>
              <a:ext uri="{FF2B5EF4-FFF2-40B4-BE49-F238E27FC236}">
                <a16:creationId xmlns:a16="http://schemas.microsoft.com/office/drawing/2014/main" id="{E932599D-7329-4F76-99BE-D394763AF9A3}"/>
              </a:ext>
            </a:extLst>
          </p:cNvPr>
          <p:cNvSpPr txBox="1">
            <a:spLocks/>
          </p:cNvSpPr>
          <p:nvPr/>
        </p:nvSpPr>
        <p:spPr>
          <a:xfrm>
            <a:off x="327237" y="5824727"/>
            <a:ext cx="9762007" cy="698378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ts val="1107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s-ES" sz="1100" b="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ES19 ¿Considera usted que la infraestructura y equipo de la estación de servicio se ajusta para que las personas con discapacidad tengan las mismas condiciones que los demás usuarios? (Ley 7600)</a:t>
            </a:r>
          </a:p>
          <a:p>
            <a:pPr lvl="0"/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ES21 ¿Considera usted que le cobran la tarifa autorizada por la Revisión Técnica de Vehículos (RITEVE)? </a:t>
            </a:r>
          </a:p>
          <a:p>
            <a:pPr lvl="0"/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ES22 ¿En su opinión, considerando la última vez que utilizó el servicio de Revisión Técnica de Vehículos (RITEVE), el pago por este servicio es…? 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7401317C-B5F7-4F7F-A4C8-75C9B195E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201874"/>
              </p:ext>
            </p:extLst>
          </p:nvPr>
        </p:nvGraphicFramePr>
        <p:xfrm>
          <a:off x="627681" y="1992777"/>
          <a:ext cx="4004131" cy="338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AB35003B-E47A-4D07-A61E-9145BADF7F65}"/>
              </a:ext>
            </a:extLst>
          </p:cNvPr>
          <p:cNvSpPr txBox="1"/>
          <p:nvPr/>
        </p:nvSpPr>
        <p:spPr>
          <a:xfrm>
            <a:off x="653765" y="1527193"/>
            <a:ext cx="3957380" cy="670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lang="es-ES" dirty="0">
                <a:solidFill>
                  <a:prstClr val="black"/>
                </a:solidFill>
              </a:rPr>
              <a:t>Cobro tarifa autorizada por la Revisión Técnica de Vehículos</a:t>
            </a:r>
            <a:endParaRPr kumimoji="0" lang="es-P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929256B-D82D-4F3F-8C76-E36BF4F9F8BC}"/>
              </a:ext>
            </a:extLst>
          </p:cNvPr>
          <p:cNvSpPr txBox="1"/>
          <p:nvPr/>
        </p:nvSpPr>
        <p:spPr>
          <a:xfrm>
            <a:off x="6289440" y="1527193"/>
            <a:ext cx="3957380" cy="6705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Pago por el servicio </a:t>
            </a:r>
            <a:r>
              <a:rPr lang="es-ES" dirty="0">
                <a:solidFill>
                  <a:prstClr val="black"/>
                </a:solidFill>
              </a:rPr>
              <a:t>Revisión Técnica de Vehículos</a:t>
            </a:r>
            <a:endParaRPr kumimoji="0" lang="es-P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412E8D3B-4075-4C46-9922-39ABD85B8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96476"/>
              </p:ext>
            </p:extLst>
          </p:nvPr>
        </p:nvGraphicFramePr>
        <p:xfrm>
          <a:off x="1122072" y="5187371"/>
          <a:ext cx="33522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247917298"/>
                    </a:ext>
                  </a:extLst>
                </a:gridCol>
                <a:gridCol w="909141">
                  <a:extLst>
                    <a:ext uri="{9D8B030D-6E8A-4147-A177-3AD203B41FA5}">
                      <a16:colId xmlns:a16="http://schemas.microsoft.com/office/drawing/2014/main" val="262785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78188141"/>
                    </a:ext>
                  </a:extLst>
                </a:gridCol>
                <a:gridCol w="909141">
                  <a:extLst>
                    <a:ext uri="{9D8B030D-6E8A-4147-A177-3AD203B41FA5}">
                      <a16:colId xmlns:a16="http://schemas.microsoft.com/office/drawing/2014/main" val="33221264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7759589"/>
                    </a:ext>
                  </a:extLst>
                </a:gridCol>
                <a:gridCol w="909141">
                  <a:extLst>
                    <a:ext uri="{9D8B030D-6E8A-4147-A177-3AD203B41FA5}">
                      <a16:colId xmlns:a16="http://schemas.microsoft.com/office/drawing/2014/main" val="4098303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s-P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P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s-P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P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No sabe</a:t>
                      </a:r>
                      <a:endParaRPr lang="es-PA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992646"/>
                  </a:ext>
                </a:extLst>
              </a:tr>
            </a:tbl>
          </a:graphicData>
        </a:graphic>
      </p:graphicFrame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46856D-71A9-472E-BCE1-8F48DCE71E79}"/>
              </a:ext>
            </a:extLst>
          </p:cNvPr>
          <p:cNvSpPr txBox="1">
            <a:spLocks/>
          </p:cNvSpPr>
          <p:nvPr/>
        </p:nvSpPr>
        <p:spPr>
          <a:xfrm>
            <a:off x="82075" y="118433"/>
            <a:ext cx="8734380" cy="538609"/>
          </a:xfrm>
          <a:prstGeom prst="rect">
            <a:avLst/>
          </a:prstGeom>
          <a:noFill/>
        </p:spPr>
        <p:txBody>
          <a:bodyPr vert="horz" wrap="square" lIns="72000" tIns="45720" rIns="7200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Generales </a:t>
            </a:r>
            <a:r>
              <a:rPr lang="es-ES" sz="3200" dirty="0">
                <a:solidFill>
                  <a:prstClr val="white"/>
                </a:solidFill>
                <a:latin typeface="Arial"/>
              </a:rPr>
              <a:t>Servicio de RTV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Marcador de texto 1">
            <a:extLst>
              <a:ext uri="{FF2B5EF4-FFF2-40B4-BE49-F238E27FC236}">
                <a16:creationId xmlns:a16="http://schemas.microsoft.com/office/drawing/2014/main" id="{B9B4A71A-649A-4F80-BD80-1626E58E5179}"/>
              </a:ext>
            </a:extLst>
          </p:cNvPr>
          <p:cNvSpPr txBox="1">
            <a:spLocks/>
          </p:cNvSpPr>
          <p:nvPr/>
        </p:nvSpPr>
        <p:spPr>
          <a:xfrm>
            <a:off x="135079" y="940398"/>
            <a:ext cx="9762007" cy="438324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ts val="1107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s-ES" sz="1100" b="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1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Bases: Total usuarios vehículo con combustible 405</a:t>
            </a:r>
          </a:p>
          <a:p>
            <a:pPr marL="0" marR="0" lvl="0" indent="0" algn="l" defTabSz="914400" rtl="0" eaLnBrk="1" fontAlgn="auto" latinLnBrk="0" hangingPunct="1">
              <a:lnSpc>
                <a:spcPts val="11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Datos en %</a:t>
            </a:r>
          </a:p>
        </p:txBody>
      </p: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C2F113FC-6736-4E86-95D0-3CC5159EE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625593"/>
              </p:ext>
            </p:extLst>
          </p:nvPr>
        </p:nvGraphicFramePr>
        <p:xfrm>
          <a:off x="6591860" y="2346240"/>
          <a:ext cx="3179928" cy="321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2582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068AC630-6D36-4BB4-9CD4-723514487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0"/>
            <a:ext cx="10416480" cy="838313"/>
          </a:xfrm>
          <a:prstGeom prst="rect">
            <a:avLst/>
          </a:prstGeom>
        </p:spPr>
      </p:pic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D570BAE0-769B-4B25-8ACD-851DD281BC42}"/>
              </a:ext>
            </a:extLst>
          </p:cNvPr>
          <p:cNvSpPr txBox="1">
            <a:spLocks/>
          </p:cNvSpPr>
          <p:nvPr/>
        </p:nvSpPr>
        <p:spPr>
          <a:xfrm>
            <a:off x="82075" y="118433"/>
            <a:ext cx="9206304" cy="538609"/>
          </a:xfrm>
          <a:prstGeom prst="rect">
            <a:avLst/>
          </a:prstGeom>
          <a:noFill/>
        </p:spPr>
        <p:txBody>
          <a:bodyPr vert="horz" wrap="square" lIns="72000" tIns="45720" rIns="7200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Satisfacción del servicio de RTV</a:t>
            </a:r>
          </a:p>
        </p:txBody>
      </p:sp>
      <p:graphicFrame>
        <p:nvGraphicFramePr>
          <p:cNvPr id="51" name="Specs Table" hidden="1">
            <a:extLst>
              <a:ext uri="{FF2B5EF4-FFF2-40B4-BE49-F238E27FC236}">
                <a16:creationId xmlns:a16="http://schemas.microsoft.com/office/drawing/2014/main" id="{F951CEAE-70C7-4045-93D9-80330EF80824}"/>
              </a:ext>
            </a:extLst>
          </p:cNvPr>
          <p:cNvGraphicFramePr>
            <a:graphicFrameLocks noGrp="1"/>
          </p:cNvGraphicFramePr>
          <p:nvPr/>
        </p:nvGraphicFramePr>
        <p:xfrm>
          <a:off x="3020821" y="1524563"/>
          <a:ext cx="4961706" cy="40878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99619">
                  <a:extLst>
                    <a:ext uri="{9D8B030D-6E8A-4147-A177-3AD203B41FA5}">
                      <a16:colId xmlns:a16="http://schemas.microsoft.com/office/drawing/2014/main" val="1136623082"/>
                    </a:ext>
                  </a:extLst>
                </a:gridCol>
                <a:gridCol w="3562087">
                  <a:extLst>
                    <a:ext uri="{9D8B030D-6E8A-4147-A177-3AD203B41FA5}">
                      <a16:colId xmlns:a16="http://schemas.microsoft.com/office/drawing/2014/main" val="2331676896"/>
                    </a:ext>
                  </a:extLst>
                </a:gridCol>
              </a:tblGrid>
              <a:tr h="580564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Report Data Map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56178"/>
                  </a:ext>
                </a:extLst>
              </a:tr>
              <a:tr h="357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Data File Name: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Data Tables - CEM 2019 &lt;Country Name&gt;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63414347"/>
                  </a:ext>
                </a:extLst>
              </a:tr>
              <a:tr h="4294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Q.# / Table Name: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Table 22 (TOM) &amp;Table 23 (SPONT) Table 24 (Total Unaided)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1681447"/>
                  </a:ext>
                </a:extLst>
              </a:tr>
              <a:tr h="3578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Banner Points: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Total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2634080"/>
                  </a:ext>
                </a:extLst>
              </a:tr>
              <a:tr h="5726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Row Names: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Brand names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027532"/>
                  </a:ext>
                </a:extLst>
              </a:tr>
              <a:tr h="5010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u="sng" dirty="0">
                          <a:solidFill>
                            <a:schemeClr val="bg1"/>
                          </a:solidFill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Optional Specs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3289240"/>
                  </a:ext>
                </a:extLst>
              </a:tr>
              <a:tr h="4294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Rank Order: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Order of  Aware of the brand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1270821"/>
                  </a:ext>
                </a:extLst>
              </a:tr>
              <a:tr h="8589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Special Instructions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Please put Net numbers for brands mentioned in Q2D.</a:t>
                      </a:r>
                    </a:p>
                    <a:p>
                      <a:pPr algn="l"/>
                      <a:r>
                        <a:rPr lang="en-US" sz="900" dirty="0">
                          <a:latin typeface="+mn-lt"/>
                        </a:rPr>
                        <a:t>For Top 15 spontaneous mentions, please show non netted top 15 mentions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910033"/>
                  </a:ext>
                </a:extLst>
              </a:tr>
            </a:tbl>
          </a:graphicData>
        </a:graphic>
      </p:graphicFrame>
      <p:graphicFrame>
        <p:nvGraphicFramePr>
          <p:cNvPr id="7" name="Ipsos Ribbon Rules" hidden="1">
            <a:extLst>
              <a:ext uri="{FF2B5EF4-FFF2-40B4-BE49-F238E27FC236}">
                <a16:creationId xmlns:a16="http://schemas.microsoft.com/office/drawing/2014/main" id="{27DE4FFA-08AA-4FA6-AF6A-4BEA853D1D06}"/>
              </a:ext>
            </a:extLst>
          </p:cNvPr>
          <p:cNvGraphicFramePr/>
          <p:nvPr/>
        </p:nvGraphicFramePr>
        <p:xfrm>
          <a:off x="10096500" y="-571500"/>
          <a:ext cx="2032000" cy="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26703FB2-7CE2-4F58-B1F6-6E57574A79FC}"/>
              </a:ext>
            </a:extLst>
          </p:cNvPr>
          <p:cNvSpPr txBox="1">
            <a:spLocks/>
          </p:cNvSpPr>
          <p:nvPr/>
        </p:nvSpPr>
        <p:spPr>
          <a:xfrm>
            <a:off x="221459" y="6263421"/>
            <a:ext cx="9762007" cy="332977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ts val="1107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s-ES" sz="1100" b="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ES23 Utilizando una escala de 0 a 10, donde 0 es muy malo y 10 muy bueno, en general ¿cómo califica el servicio de Revisión Técnica de Vehículos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7A27C13-74D6-4667-BFD2-75EB3DB2C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761638"/>
              </p:ext>
            </p:extLst>
          </p:nvPr>
        </p:nvGraphicFramePr>
        <p:xfrm>
          <a:off x="1339195" y="1504101"/>
          <a:ext cx="9545715" cy="45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C92D4843-C84E-4704-82B6-7166D65D0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50001"/>
              </p:ext>
            </p:extLst>
          </p:nvPr>
        </p:nvGraphicFramePr>
        <p:xfrm>
          <a:off x="1096001" y="4980590"/>
          <a:ext cx="9905980" cy="43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196">
                  <a:extLst>
                    <a:ext uri="{9D8B030D-6E8A-4147-A177-3AD203B41FA5}">
                      <a16:colId xmlns:a16="http://schemas.microsoft.com/office/drawing/2014/main" val="154955605"/>
                    </a:ext>
                  </a:extLst>
                </a:gridCol>
                <a:gridCol w="1981196">
                  <a:extLst>
                    <a:ext uri="{9D8B030D-6E8A-4147-A177-3AD203B41FA5}">
                      <a16:colId xmlns:a16="http://schemas.microsoft.com/office/drawing/2014/main" val="1180690390"/>
                    </a:ext>
                  </a:extLst>
                </a:gridCol>
                <a:gridCol w="1981196">
                  <a:extLst>
                    <a:ext uri="{9D8B030D-6E8A-4147-A177-3AD203B41FA5}">
                      <a16:colId xmlns:a16="http://schemas.microsoft.com/office/drawing/2014/main" val="2221051298"/>
                    </a:ext>
                  </a:extLst>
                </a:gridCol>
                <a:gridCol w="1981196">
                  <a:extLst>
                    <a:ext uri="{9D8B030D-6E8A-4147-A177-3AD203B41FA5}">
                      <a16:colId xmlns:a16="http://schemas.microsoft.com/office/drawing/2014/main" val="781214179"/>
                    </a:ext>
                  </a:extLst>
                </a:gridCol>
                <a:gridCol w="1981196">
                  <a:extLst>
                    <a:ext uri="{9D8B030D-6E8A-4147-A177-3AD203B41FA5}">
                      <a16:colId xmlns:a16="http://schemas.microsoft.com/office/drawing/2014/main" val="4232513494"/>
                    </a:ext>
                  </a:extLst>
                </a:gridCol>
              </a:tblGrid>
              <a:tr h="4383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Urbano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Rural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Hombre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Mujer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86595"/>
                  </a:ext>
                </a:extLst>
              </a:tr>
            </a:tbl>
          </a:graphicData>
        </a:graphic>
      </p:graphicFrame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4B9FC44C-7A48-4975-A2B0-4B25D22902E2}"/>
              </a:ext>
            </a:extLst>
          </p:cNvPr>
          <p:cNvSpPr txBox="1">
            <a:spLocks/>
          </p:cNvSpPr>
          <p:nvPr/>
        </p:nvSpPr>
        <p:spPr>
          <a:xfrm>
            <a:off x="135079" y="940398"/>
            <a:ext cx="9762007" cy="438324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ts val="1107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s-ES" sz="1100" b="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Bases: Total usuarios vehículo con combustible 405 </a:t>
            </a:r>
            <a:r>
              <a:rPr lang="es-ES_tradnl" dirty="0">
                <a:solidFill>
                  <a:prstClr val="white">
                    <a:lumMod val="50000"/>
                  </a:prstClr>
                </a:solidFill>
              </a:rPr>
              <a:t>/ Urbana 253 / Rural 152 / Hombre 257 / Mujer 148</a:t>
            </a:r>
            <a:endParaRPr kumimoji="0" lang="es-ES_tradnl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1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Datos en %</a:t>
            </a:r>
          </a:p>
        </p:txBody>
      </p:sp>
      <p:graphicFrame>
        <p:nvGraphicFramePr>
          <p:cNvPr id="13" name="Tabla 2">
            <a:extLst>
              <a:ext uri="{FF2B5EF4-FFF2-40B4-BE49-F238E27FC236}">
                <a16:creationId xmlns:a16="http://schemas.microsoft.com/office/drawing/2014/main" id="{82DB2A5B-22E9-482F-AEC4-6672056E1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427865"/>
              </p:ext>
            </p:extLst>
          </p:nvPr>
        </p:nvGraphicFramePr>
        <p:xfrm>
          <a:off x="1398329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6.8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7.4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A7F9677E-8B90-4FA6-A80E-72C2AC2E2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16091"/>
              </p:ext>
            </p:extLst>
          </p:nvPr>
        </p:nvGraphicFramePr>
        <p:xfrm>
          <a:off x="3409025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6.9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7.4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6" name="Tabla 2">
            <a:extLst>
              <a:ext uri="{FF2B5EF4-FFF2-40B4-BE49-F238E27FC236}">
                <a16:creationId xmlns:a16="http://schemas.microsoft.com/office/drawing/2014/main" id="{A51047C3-5F96-4BE3-9583-ADA545F7D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62536"/>
              </p:ext>
            </p:extLst>
          </p:nvPr>
        </p:nvGraphicFramePr>
        <p:xfrm>
          <a:off x="5434469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6.8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CA428F7C-48F7-432B-838E-7DCEAB175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949595"/>
              </p:ext>
            </p:extLst>
          </p:nvPr>
        </p:nvGraphicFramePr>
        <p:xfrm>
          <a:off x="7469746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6.8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7.2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8" name="Tabla 2">
            <a:extLst>
              <a:ext uri="{FF2B5EF4-FFF2-40B4-BE49-F238E27FC236}">
                <a16:creationId xmlns:a16="http://schemas.microsoft.com/office/drawing/2014/main" id="{7E2092A7-9E5C-4980-BCDB-B082C5F69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94718"/>
              </p:ext>
            </p:extLst>
          </p:nvPr>
        </p:nvGraphicFramePr>
        <p:xfrm>
          <a:off x="9495190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7.0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7.6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71191A7-7A57-43D8-A43E-0E81E97FD073}"/>
              </a:ext>
            </a:extLst>
          </p:cNvPr>
          <p:cNvCxnSpPr>
            <a:cxnSpLocks/>
          </p:cNvCxnSpPr>
          <p:nvPr/>
        </p:nvCxnSpPr>
        <p:spPr>
          <a:xfrm>
            <a:off x="3132390" y="1464886"/>
            <a:ext cx="0" cy="39102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E1D29DA-C308-4EE3-BF6A-8C995D865EA5}"/>
              </a:ext>
            </a:extLst>
          </p:cNvPr>
          <p:cNvCxnSpPr>
            <a:cxnSpLocks/>
          </p:cNvCxnSpPr>
          <p:nvPr/>
        </p:nvCxnSpPr>
        <p:spPr>
          <a:xfrm>
            <a:off x="7083067" y="1434406"/>
            <a:ext cx="0" cy="39102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97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C541A6A3-CE1B-400A-927D-43F6E46DA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809133"/>
              </p:ext>
            </p:extLst>
          </p:nvPr>
        </p:nvGraphicFramePr>
        <p:xfrm>
          <a:off x="304791" y="1670104"/>
          <a:ext cx="11550316" cy="45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Tabla 2">
            <a:extLst>
              <a:ext uri="{FF2B5EF4-FFF2-40B4-BE49-F238E27FC236}">
                <a16:creationId xmlns:a16="http://schemas.microsoft.com/office/drawing/2014/main" id="{DA8B1AE5-50E5-49AC-BDA6-911ECF71670E}"/>
              </a:ext>
            </a:extLst>
          </p:cNvPr>
          <p:cNvGraphicFramePr>
            <a:graphicFrameLocks noGrp="1"/>
          </p:cNvGraphicFramePr>
          <p:nvPr/>
        </p:nvGraphicFramePr>
        <p:xfrm>
          <a:off x="240631" y="4980590"/>
          <a:ext cx="11614476" cy="43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746">
                  <a:extLst>
                    <a:ext uri="{9D8B030D-6E8A-4147-A177-3AD203B41FA5}">
                      <a16:colId xmlns:a16="http://schemas.microsoft.com/office/drawing/2014/main" val="154955605"/>
                    </a:ext>
                  </a:extLst>
                </a:gridCol>
                <a:gridCol w="1935746">
                  <a:extLst>
                    <a:ext uri="{9D8B030D-6E8A-4147-A177-3AD203B41FA5}">
                      <a16:colId xmlns:a16="http://schemas.microsoft.com/office/drawing/2014/main" val="1180690390"/>
                    </a:ext>
                  </a:extLst>
                </a:gridCol>
                <a:gridCol w="1935746">
                  <a:extLst>
                    <a:ext uri="{9D8B030D-6E8A-4147-A177-3AD203B41FA5}">
                      <a16:colId xmlns:a16="http://schemas.microsoft.com/office/drawing/2014/main" val="2221051298"/>
                    </a:ext>
                  </a:extLst>
                </a:gridCol>
                <a:gridCol w="1935746">
                  <a:extLst>
                    <a:ext uri="{9D8B030D-6E8A-4147-A177-3AD203B41FA5}">
                      <a16:colId xmlns:a16="http://schemas.microsoft.com/office/drawing/2014/main" val="967670166"/>
                    </a:ext>
                  </a:extLst>
                </a:gridCol>
                <a:gridCol w="1935746">
                  <a:extLst>
                    <a:ext uri="{9D8B030D-6E8A-4147-A177-3AD203B41FA5}">
                      <a16:colId xmlns:a16="http://schemas.microsoft.com/office/drawing/2014/main" val="4195470340"/>
                    </a:ext>
                  </a:extLst>
                </a:gridCol>
                <a:gridCol w="1935746">
                  <a:extLst>
                    <a:ext uri="{9D8B030D-6E8A-4147-A177-3AD203B41FA5}">
                      <a16:colId xmlns:a16="http://schemas.microsoft.com/office/drawing/2014/main" val="699793494"/>
                    </a:ext>
                  </a:extLst>
                </a:gridCol>
              </a:tblGrid>
              <a:tr h="438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Central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Chorotega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Pacífico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Brunca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Huetar Caribe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Huetar Norte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86595"/>
                  </a:ext>
                </a:extLst>
              </a:tr>
            </a:tbl>
          </a:graphicData>
        </a:graphic>
      </p:graphicFrame>
      <p:pic>
        <p:nvPicPr>
          <p:cNvPr id="25" name="Graphic 24">
            <a:extLst>
              <a:ext uri="{FF2B5EF4-FFF2-40B4-BE49-F238E27FC236}">
                <a16:creationId xmlns:a16="http://schemas.microsoft.com/office/drawing/2014/main" id="{068AC630-6D36-4BB4-9CD4-723514487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10416480" cy="838313"/>
          </a:xfrm>
          <a:prstGeom prst="rect">
            <a:avLst/>
          </a:prstGeom>
        </p:spPr>
      </p:pic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D570BAE0-769B-4B25-8ACD-851DD281BC42}"/>
              </a:ext>
            </a:extLst>
          </p:cNvPr>
          <p:cNvSpPr txBox="1">
            <a:spLocks/>
          </p:cNvSpPr>
          <p:nvPr/>
        </p:nvSpPr>
        <p:spPr>
          <a:xfrm>
            <a:off x="82075" y="118433"/>
            <a:ext cx="9206304" cy="538609"/>
          </a:xfrm>
          <a:prstGeom prst="rect">
            <a:avLst/>
          </a:prstGeom>
          <a:noFill/>
        </p:spPr>
        <p:txBody>
          <a:bodyPr vert="horz" wrap="square" lIns="72000" tIns="45720" rIns="7200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3143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62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Char char="−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Satisfacción del servicio de RTV (Región)</a:t>
            </a:r>
          </a:p>
        </p:txBody>
      </p:sp>
      <p:graphicFrame>
        <p:nvGraphicFramePr>
          <p:cNvPr id="51" name="Specs Table" hidden="1">
            <a:extLst>
              <a:ext uri="{FF2B5EF4-FFF2-40B4-BE49-F238E27FC236}">
                <a16:creationId xmlns:a16="http://schemas.microsoft.com/office/drawing/2014/main" id="{F951CEAE-70C7-4045-93D9-80330EF80824}"/>
              </a:ext>
            </a:extLst>
          </p:cNvPr>
          <p:cNvGraphicFramePr>
            <a:graphicFrameLocks noGrp="1"/>
          </p:cNvGraphicFramePr>
          <p:nvPr/>
        </p:nvGraphicFramePr>
        <p:xfrm>
          <a:off x="3020821" y="1524563"/>
          <a:ext cx="4961706" cy="40878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99619">
                  <a:extLst>
                    <a:ext uri="{9D8B030D-6E8A-4147-A177-3AD203B41FA5}">
                      <a16:colId xmlns:a16="http://schemas.microsoft.com/office/drawing/2014/main" val="1136623082"/>
                    </a:ext>
                  </a:extLst>
                </a:gridCol>
                <a:gridCol w="3562087">
                  <a:extLst>
                    <a:ext uri="{9D8B030D-6E8A-4147-A177-3AD203B41FA5}">
                      <a16:colId xmlns:a16="http://schemas.microsoft.com/office/drawing/2014/main" val="2331676896"/>
                    </a:ext>
                  </a:extLst>
                </a:gridCol>
              </a:tblGrid>
              <a:tr h="580564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Report Data Map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56178"/>
                  </a:ext>
                </a:extLst>
              </a:tr>
              <a:tr h="357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Data File Name: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latin typeface="+mn-lt"/>
                        </a:rPr>
                        <a:t>Data Tables - CEM 2019 &lt;Country Name&gt;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63414347"/>
                  </a:ext>
                </a:extLst>
              </a:tr>
              <a:tr h="4294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Q.# / Table Name: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Table 22 (TOM) &amp;Table 23 (SPONT) Table 24 (Total Unaided)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1681447"/>
                  </a:ext>
                </a:extLst>
              </a:tr>
              <a:tr h="3578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Banner Points: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Total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2634080"/>
                  </a:ext>
                </a:extLst>
              </a:tr>
              <a:tr h="5726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Row Names: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Brand names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027532"/>
                  </a:ext>
                </a:extLst>
              </a:tr>
              <a:tr h="5010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u="sng" dirty="0">
                          <a:solidFill>
                            <a:schemeClr val="bg1"/>
                          </a:solidFill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Optional Specs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dirty="0"/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3289240"/>
                  </a:ext>
                </a:extLst>
              </a:tr>
              <a:tr h="4294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Rank Order: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Order of  Aware of the brand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1270821"/>
                  </a:ext>
                </a:extLst>
              </a:tr>
              <a:tr h="8589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Special Instructions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latin typeface="+mn-lt"/>
                        </a:rPr>
                        <a:t>Please put Net numbers for brands mentioned in Q2D.</a:t>
                      </a:r>
                    </a:p>
                    <a:p>
                      <a:pPr algn="l"/>
                      <a:r>
                        <a:rPr lang="en-US" sz="900" dirty="0">
                          <a:latin typeface="+mn-lt"/>
                        </a:rPr>
                        <a:t>For Top 15 spontaneous mentions, please show non netted top 15 mentions</a:t>
                      </a:r>
                    </a:p>
                  </a:txBody>
                  <a:tcPr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910033"/>
                  </a:ext>
                </a:extLst>
              </a:tr>
            </a:tbl>
          </a:graphicData>
        </a:graphic>
      </p:graphicFrame>
      <p:graphicFrame>
        <p:nvGraphicFramePr>
          <p:cNvPr id="7" name="Ipsos Ribbon Rules" hidden="1">
            <a:extLst>
              <a:ext uri="{FF2B5EF4-FFF2-40B4-BE49-F238E27FC236}">
                <a16:creationId xmlns:a16="http://schemas.microsoft.com/office/drawing/2014/main" id="{27DE4FFA-08AA-4FA6-AF6A-4BEA853D1D06}"/>
              </a:ext>
            </a:extLst>
          </p:cNvPr>
          <p:cNvGraphicFramePr/>
          <p:nvPr/>
        </p:nvGraphicFramePr>
        <p:xfrm>
          <a:off x="10096500" y="-571500"/>
          <a:ext cx="2032000" cy="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B9764F7B-9DEA-4834-9553-AF2E3BD1F0C9}"/>
              </a:ext>
            </a:extLst>
          </p:cNvPr>
          <p:cNvSpPr txBox="1">
            <a:spLocks/>
          </p:cNvSpPr>
          <p:nvPr/>
        </p:nvSpPr>
        <p:spPr>
          <a:xfrm>
            <a:off x="221459" y="6263421"/>
            <a:ext cx="9762007" cy="332977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ts val="1107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s-ES" sz="1100" b="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dirty="0">
                <a:solidFill>
                  <a:prstClr val="white">
                    <a:lumMod val="50000"/>
                  </a:prstClr>
                </a:solidFill>
              </a:rPr>
              <a:t>ES23 Utilizando una escala de 0 a 10, donde 0 es muy malo y 10 muy bueno, en general ¿cómo califica el servicio de Revisión Técnica de Vehículos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4899BBB0-93E7-4769-A684-1225FE93B6B1}"/>
              </a:ext>
            </a:extLst>
          </p:cNvPr>
          <p:cNvSpPr txBox="1">
            <a:spLocks/>
          </p:cNvSpPr>
          <p:nvPr/>
        </p:nvSpPr>
        <p:spPr>
          <a:xfrm>
            <a:off x="135079" y="940398"/>
            <a:ext cx="10416480" cy="438324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 defTabSz="914400" rtl="0" eaLnBrk="1" latinLnBrk="0" hangingPunct="1">
              <a:lnSpc>
                <a:spcPts val="1107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lang="es-ES" sz="1100" b="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Bases: </a:t>
            </a:r>
            <a:r>
              <a:rPr lang="es-ES_tradnl" dirty="0">
                <a:solidFill>
                  <a:prstClr val="white">
                    <a:lumMod val="50000"/>
                  </a:prstClr>
                </a:solidFill>
              </a:rPr>
              <a:t>Total usuarios vehículo con combustible 405 </a:t>
            </a: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/ Central 203 / Chorotega 61 / Pacífico 32 / Brunca 33 / Huetar Caribe 27 / Huetar Norte 49</a:t>
            </a:r>
          </a:p>
          <a:p>
            <a:pPr marL="0" marR="0" lvl="0" indent="0" algn="l" defTabSz="914400" rtl="0" eaLnBrk="1" fontAlgn="auto" latinLnBrk="0" hangingPunct="1">
              <a:lnSpc>
                <a:spcPts val="110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Datos en %</a:t>
            </a:r>
          </a:p>
        </p:txBody>
      </p:sp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2452572D-9148-4254-B495-5975DE085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84175"/>
              </p:ext>
            </p:extLst>
          </p:nvPr>
        </p:nvGraphicFramePr>
        <p:xfrm>
          <a:off x="395441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7.1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7.4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2" name="Tabla 2">
            <a:extLst>
              <a:ext uri="{FF2B5EF4-FFF2-40B4-BE49-F238E27FC236}">
                <a16:creationId xmlns:a16="http://schemas.microsoft.com/office/drawing/2014/main" id="{603F8A32-C5F3-4288-9C64-88819B0F0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48486"/>
              </p:ext>
            </p:extLst>
          </p:nvPr>
        </p:nvGraphicFramePr>
        <p:xfrm>
          <a:off x="2406137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7.3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7.9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3" name="Tabla 2">
            <a:extLst>
              <a:ext uri="{FF2B5EF4-FFF2-40B4-BE49-F238E27FC236}">
                <a16:creationId xmlns:a16="http://schemas.microsoft.com/office/drawing/2014/main" id="{FEC875D6-1D3A-4B38-B889-92D40E33B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3124"/>
              </p:ext>
            </p:extLst>
          </p:nvPr>
        </p:nvGraphicFramePr>
        <p:xfrm>
          <a:off x="4431581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4" name="Tabla 2">
            <a:extLst>
              <a:ext uri="{FF2B5EF4-FFF2-40B4-BE49-F238E27FC236}">
                <a16:creationId xmlns:a16="http://schemas.microsoft.com/office/drawing/2014/main" id="{506663C5-C422-4CBF-AC1B-E093B3D9F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15911"/>
              </p:ext>
            </p:extLst>
          </p:nvPr>
        </p:nvGraphicFramePr>
        <p:xfrm>
          <a:off x="6466858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5.9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7.3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5" name="Tabla 2">
            <a:extLst>
              <a:ext uri="{FF2B5EF4-FFF2-40B4-BE49-F238E27FC236}">
                <a16:creationId xmlns:a16="http://schemas.microsoft.com/office/drawing/2014/main" id="{05A42185-AD7A-4CEC-B09B-BAFEB532A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82391"/>
              </p:ext>
            </p:extLst>
          </p:nvPr>
        </p:nvGraphicFramePr>
        <p:xfrm>
          <a:off x="8492302" y="150774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6.4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  <p:graphicFrame>
        <p:nvGraphicFramePr>
          <p:cNvPr id="16" name="Tabla 2">
            <a:extLst>
              <a:ext uri="{FF2B5EF4-FFF2-40B4-BE49-F238E27FC236}">
                <a16:creationId xmlns:a16="http://schemas.microsoft.com/office/drawing/2014/main" id="{891F88AA-6229-4560-9AFB-E12F1F216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80621"/>
              </p:ext>
            </p:extLst>
          </p:nvPr>
        </p:nvGraphicFramePr>
        <p:xfrm>
          <a:off x="10502997" y="1497918"/>
          <a:ext cx="1302656" cy="37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28">
                  <a:extLst>
                    <a:ext uri="{9D8B030D-6E8A-4147-A177-3AD203B41FA5}">
                      <a16:colId xmlns:a16="http://schemas.microsoft.com/office/drawing/2014/main" val="1040431952"/>
                    </a:ext>
                  </a:extLst>
                </a:gridCol>
                <a:gridCol w="651328">
                  <a:extLst>
                    <a:ext uri="{9D8B030D-6E8A-4147-A177-3AD203B41FA5}">
                      <a16:colId xmlns:a16="http://schemas.microsoft.com/office/drawing/2014/main" val="411786755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6.2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>
                          <a:solidFill>
                            <a:schemeClr val="tx1"/>
                          </a:solidFill>
                        </a:rPr>
                        <a:t>7.5</a:t>
                      </a:r>
                      <a:endParaRPr lang="es-C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70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117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04oOJQ4MwSF7dCoBZhK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_3qjqHV5WQG8hzlRB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jqcHVlVTZYOruMkoQoog"/>
</p:tagLst>
</file>

<file path=ppt/theme/theme1.xml><?xml version="1.0" encoding="utf-8"?>
<a:theme xmlns:a="http://schemas.openxmlformats.org/drawingml/2006/main" name="1_IPSOS - Classical Template - 16x9">
  <a:themeElements>
    <a:clrScheme name="Personnalisé 183">
      <a:dk1>
        <a:sysClr val="windowText" lastClr="000000"/>
      </a:dk1>
      <a:lt1>
        <a:sysClr val="window" lastClr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85BC483262549B811AECEB29E4F00" ma:contentTypeVersion="12" ma:contentTypeDescription="Create a new document." ma:contentTypeScope="" ma:versionID="66c5e8e1e7040ea5f6394edd38b914f1">
  <xsd:schema xmlns:xsd="http://www.w3.org/2001/XMLSchema" xmlns:xs="http://www.w3.org/2001/XMLSchema" xmlns:p="http://schemas.microsoft.com/office/2006/metadata/properties" xmlns:ns3="7a671a85-c1d8-47b4-8fc7-24ec8ac87aa7" xmlns:ns4="14904aa2-e7df-4b0d-adbc-b26c4f9b15cc" targetNamespace="http://schemas.microsoft.com/office/2006/metadata/properties" ma:root="true" ma:fieldsID="0580a2b720e5444e2aee1022b5953a9f" ns3:_="" ns4:_="">
    <xsd:import namespace="7a671a85-c1d8-47b4-8fc7-24ec8ac87aa7"/>
    <xsd:import namespace="14904aa2-e7df-4b0d-adbc-b26c4f9b15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71a85-c1d8-47b4-8fc7-24ec8ac87a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04aa2-e7df-4b0d-adbc-b26c4f9b15c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43EB16-88FF-4922-8413-9436296BD7B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068CA7-D023-4F69-A0D4-8B057BFBCA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71a85-c1d8-47b4-8fc7-24ec8ac87aa7"/>
    <ds:schemaRef ds:uri="14904aa2-e7df-4b0d-adbc-b26c4f9b15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8768BF-0773-4733-8F29-383E9A3A14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39055</TotalTime>
  <Words>549</Words>
  <Application>Microsoft Office PowerPoint</Application>
  <PresentationFormat>Panorámica</PresentationFormat>
  <Paragraphs>105</Paragraphs>
  <Slides>3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HelveticaNeueLT Std Lt Cn</vt:lpstr>
      <vt:lpstr>Calibri</vt:lpstr>
      <vt:lpstr>Calibri Light</vt:lpstr>
      <vt:lpstr>Arial Black</vt:lpstr>
      <vt:lpstr>Wingdings</vt:lpstr>
      <vt:lpstr>Arial</vt:lpstr>
      <vt:lpstr>1_IPSOS - Classical Template - 16x9</vt:lpstr>
      <vt:lpstr>Diseño personalizado</vt:lpstr>
      <vt:lpstr>Diapositive think-cell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Nestle Corporate Equity Monitor 2019</dc:title>
  <dc:creator>Sanket Bhat</dc:creator>
  <cp:lastModifiedBy>Lilliam Mora Vindas</cp:lastModifiedBy>
  <cp:revision>2309</cp:revision>
  <cp:lastPrinted>2020-01-15T10:03:30Z</cp:lastPrinted>
  <dcterms:created xsi:type="dcterms:W3CDTF">2019-04-23T08:35:40Z</dcterms:created>
  <dcterms:modified xsi:type="dcterms:W3CDTF">2022-05-27T17:01:03Z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0x01010039085BC483262549B811AECEB29E4F00</vt:lpwstr>
  </property>
</Properties>
</file>