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5" r:id="rId4"/>
    <p:sldMasterId id="2147483814" r:id="rId5"/>
  </p:sldMasterIdLst>
  <p:notesMasterIdLst>
    <p:notesMasterId r:id="rId9"/>
  </p:notesMasterIdLst>
  <p:handoutMasterIdLst>
    <p:handoutMasterId r:id="rId10"/>
  </p:handoutMasterIdLst>
  <p:sldIdLst>
    <p:sldId id="1023" r:id="rId6"/>
    <p:sldId id="1021" r:id="rId7"/>
    <p:sldId id="1022" r:id="rId8"/>
  </p:sldIdLst>
  <p:sldSz cx="12192000" cy="6858000"/>
  <p:notesSz cx="6797675" cy="9926638"/>
  <p:embeddedFontLs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HelveticaNeueLT Std Lt Cn" panose="020B040602020203020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F1761F50-2936-47C1-BE9D-8332532F8BFB}">
          <p14:sldIdLst>
            <p14:sldId id="1023"/>
            <p14:sldId id="1021"/>
            <p14:sldId id="1022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187" userDrawn="1">
          <p15:clr>
            <a:srgbClr val="A4A3A4"/>
          </p15:clr>
        </p15:guide>
        <p15:guide id="3" orient="horz" pos="4080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368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686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3884" userDrawn="1">
          <p15:clr>
            <a:srgbClr val="A4A3A4"/>
          </p15:clr>
        </p15:guide>
        <p15:guide id="11" orient="horz" pos="4272" userDrawn="1">
          <p15:clr>
            <a:srgbClr val="A4A3A4"/>
          </p15:clr>
        </p15:guide>
        <p15:guide id="14" pos="166" userDrawn="1">
          <p15:clr>
            <a:srgbClr val="A4A3A4"/>
          </p15:clr>
        </p15:guide>
        <p15:guide id="15" orient="horz" pos="1207" userDrawn="1">
          <p15:clr>
            <a:srgbClr val="A4A3A4"/>
          </p15:clr>
        </p15:guide>
        <p15:guide id="17" orient="horz" pos="1049" userDrawn="1">
          <p15:clr>
            <a:srgbClr val="A4A3A4"/>
          </p15:clr>
        </p15:guide>
        <p15:guide id="18" pos="7355" userDrawn="1">
          <p15:clr>
            <a:srgbClr val="A4A3A4"/>
          </p15:clr>
        </p15:guide>
        <p15:guide id="20" pos="325" userDrawn="1">
          <p15:clr>
            <a:srgbClr val="A4A3A4"/>
          </p15:clr>
        </p15:guide>
        <p15:guide id="21" orient="horz" pos="935" userDrawn="1">
          <p15:clr>
            <a:srgbClr val="A4A3A4"/>
          </p15:clr>
        </p15:guide>
        <p15:guide id="22" orient="horz" pos="2954" userDrawn="1">
          <p15:clr>
            <a:srgbClr val="A4A3A4"/>
          </p15:clr>
        </p15:guide>
        <p15:guide id="24" orient="horz" pos="1296" userDrawn="1">
          <p15:clr>
            <a:srgbClr val="A4A3A4"/>
          </p15:clr>
        </p15:guide>
        <p15:guide id="25" orient="horz" pos="2856" userDrawn="1">
          <p15:clr>
            <a:srgbClr val="A4A3A4"/>
          </p15:clr>
        </p15:guide>
        <p15:guide id="27" pos="5520" userDrawn="1">
          <p15:clr>
            <a:srgbClr val="A4A3A4"/>
          </p15:clr>
        </p15:guide>
        <p15:guide id="28" pos="5160" userDrawn="1">
          <p15:clr>
            <a:srgbClr val="A4A3A4"/>
          </p15:clr>
        </p15:guide>
        <p15:guide id="29" pos="2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9AF91C-1DFD-ED7B-9910-0036CDF13BD5}" name="Gabriel Villalobos" initials="Gabriel V" userId="Gabriel Villalobo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in Carette" initials="RC" lastIdx="1" clrIdx="0">
    <p:extLst>
      <p:ext uri="{19B8F6BF-5375-455C-9EA6-DF929625EA0E}">
        <p15:presenceInfo xmlns:p15="http://schemas.microsoft.com/office/powerpoint/2012/main" userId="f5b5fcd6593eb51e" providerId="Windows Live"/>
      </p:ext>
    </p:extLst>
  </p:cmAuthor>
  <p:cmAuthor id="2" name="Manju Menon" initials="MM" lastIdx="14" clrIdx="1">
    <p:extLst>
      <p:ext uri="{19B8F6BF-5375-455C-9EA6-DF929625EA0E}">
        <p15:presenceInfo xmlns:p15="http://schemas.microsoft.com/office/powerpoint/2012/main" userId="S::Manju.Menon@ipsos.com::62393f37-4bd8-4390-ad8c-b05983c3e599" providerId="AD"/>
      </p:ext>
    </p:extLst>
  </p:cmAuthor>
  <p:cmAuthor id="3" name="Sanket Bhat" initials="SB" lastIdx="12" clrIdx="2">
    <p:extLst>
      <p:ext uri="{19B8F6BF-5375-455C-9EA6-DF929625EA0E}">
        <p15:presenceInfo xmlns:p15="http://schemas.microsoft.com/office/powerpoint/2012/main" userId="e94435d70721b6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75"/>
    <a:srgbClr val="E87722"/>
    <a:srgbClr val="F1BE48"/>
    <a:srgbClr val="002554"/>
    <a:srgbClr val="009D9C"/>
    <a:srgbClr val="A6A6A6"/>
    <a:srgbClr val="00CC66"/>
    <a:srgbClr val="339933"/>
    <a:srgbClr val="336600"/>
    <a:srgbClr val="005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6" autoAdjust="0"/>
    <p:restoredTop sz="96357" autoAdjust="0"/>
  </p:normalViewPr>
  <p:slideViewPr>
    <p:cSldViewPr snapToGrid="0" showGuides="1">
      <p:cViewPr varScale="1">
        <p:scale>
          <a:sx n="114" d="100"/>
          <a:sy n="114" d="100"/>
        </p:scale>
        <p:origin x="264" y="102"/>
      </p:cViewPr>
      <p:guideLst>
        <p:guide orient="horz" pos="187"/>
        <p:guide orient="horz" pos="4080"/>
        <p:guide pos="7512"/>
        <p:guide orient="horz" pos="368"/>
        <p:guide orient="horz" pos="527"/>
        <p:guide orient="horz" pos="686"/>
        <p:guide orient="horz" pos="4020"/>
        <p:guide orient="horz" pos="3884"/>
        <p:guide orient="horz" pos="4272"/>
        <p:guide pos="166"/>
        <p:guide orient="horz" pos="1207"/>
        <p:guide orient="horz" pos="1049"/>
        <p:guide pos="7355"/>
        <p:guide pos="325"/>
        <p:guide orient="horz" pos="935"/>
        <p:guide orient="horz" pos="2954"/>
        <p:guide orient="horz" pos="1296"/>
        <p:guide orient="horz" pos="2856"/>
        <p:guide pos="5520"/>
        <p:guide pos="5160"/>
        <p:guide pos="2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776"/>
    </p:cViewPr>
  </p:sorterViewPr>
  <p:notesViewPr>
    <p:cSldViewPr snapToGrid="0" showGuides="1">
      <p:cViewPr>
        <p:scale>
          <a:sx n="75" d="100"/>
          <a:sy n="75" d="100"/>
        </p:scale>
        <p:origin x="3156" y="22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r>
              <a:rPr lang="en-GB" sz="1200" dirty="0">
                <a:solidFill>
                  <a:srgbClr val="FFFFFF"/>
                </a:solidFill>
              </a:rPr>
              <a:t>Ipsos Ribbon Rules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val>
            <c:numRef>
              <c:f>'Chart Rules'!$A$1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B2E0-4814-8098-7A95E61BE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es-CR"/>
        </a:p>
      </c:txPr>
    </c:legend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2488AC"/>
    </a:solidFill>
  </c:spPr>
  <c:txPr>
    <a:bodyPr/>
    <a:lstStyle/>
    <a:p>
      <a:pPr>
        <a:defRPr sz="1800"/>
      </a:pPr>
      <a:endParaRPr lang="es-C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DE-4406-9F3B-7054D5473F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DE-4406-9F3B-7054D5473F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DE-4406-9F3B-7054D5473F4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EDE-4406-9F3B-7054D5473F4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EDE-4406-9F3B-7054D5473F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 sabe</c:v>
                </c:pt>
              </c:strCache>
            </c:strRef>
          </c:cat>
          <c:val>
            <c:numRef>
              <c:f>Hoja1!$B$2:$B$4</c:f>
              <c:numCache>
                <c:formatCode>###0</c:formatCode>
                <c:ptCount val="3"/>
                <c:pt idx="0">
                  <c:v>69.599528918243948</c:v>
                </c:pt>
                <c:pt idx="1">
                  <c:v>23.984291378904214</c:v>
                </c:pt>
                <c:pt idx="2">
                  <c:v>6.4161797028519718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E-4406-9F3B-7054D5473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916315086379318"/>
          <c:y val="7.0307912332016539E-2"/>
          <c:w val="0.45894278109441472"/>
          <c:h val="0.813318364331433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Hoja1!$B$2</c:f>
              <c:numCache>
                <c:formatCode>###0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3-44AC-AD25-B47477EBF4B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Bajo / Muy bajo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Hoja1!$C$2</c:f>
              <c:numCache>
                <c:formatCode>###0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53-44AC-AD25-B47477EBF4B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Ni bajo ni alto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Hoja1!$D$2</c:f>
              <c:numCache>
                <c:formatCode>###0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53-44AC-AD25-B47477EBF4B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Alto / Muy alto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Hoja1!$E$2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53-44AC-AD25-B47477EBF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111131264"/>
        <c:axId val="863185600"/>
      </c:barChart>
      <c:catAx>
        <c:axId val="111113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63185600"/>
        <c:crosses val="autoZero"/>
        <c:auto val="1"/>
        <c:lblAlgn val="ctr"/>
        <c:lblOffset val="100"/>
        <c:noMultiLvlLbl val="0"/>
      </c:catAx>
      <c:valAx>
        <c:axId val="8631856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1113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3962806705057474E-2"/>
          <c:y val="9.3001151006656041E-2"/>
          <c:w val="0.51204995836383715"/>
          <c:h val="0.7902736357208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r>
              <a:rPr lang="en-GB" sz="1200" dirty="0">
                <a:solidFill>
                  <a:srgbClr val="FFFFFF"/>
                </a:solidFill>
              </a:rPr>
              <a:t>Ipsos Ribbon Rules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val>
            <c:numRef>
              <c:f>'Chart Rules'!$A$1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B2E0-4814-8098-7A95E61BE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es-CR"/>
        </a:p>
      </c:txPr>
    </c:legend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2488AC"/>
    </a:solidFill>
  </c:spPr>
  <c:txPr>
    <a:bodyPr/>
    <a:lstStyle/>
    <a:p>
      <a:pPr>
        <a:defRPr sz="1800"/>
      </a:pPr>
      <a:endParaRPr lang="es-C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41447004566799E-3"/>
          <c:y val="9.4848832867742899E-2"/>
          <c:w val="0.98969171059908667"/>
          <c:h val="0.5391361123617748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Hoja1!$A$2:$A$15</c:f>
              <c:numCache>
                <c:formatCode>General</c:formatCode>
                <c:ptCount val="14"/>
                <c:pt idx="0">
                  <c:v>2020</c:v>
                </c:pt>
                <c:pt idx="1">
                  <c:v>2021</c:v>
                </c:pt>
                <c:pt idx="3">
                  <c:v>2020</c:v>
                </c:pt>
                <c:pt idx="4">
                  <c:v>2021</c:v>
                </c:pt>
                <c:pt idx="6">
                  <c:v>2020</c:v>
                </c:pt>
                <c:pt idx="7">
                  <c:v>2021</c:v>
                </c:pt>
                <c:pt idx="9">
                  <c:v>2020</c:v>
                </c:pt>
                <c:pt idx="10">
                  <c:v>2021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Hoja1!$B$2:$B$15</c:f>
              <c:numCache>
                <c:formatCode>###0</c:formatCode>
                <c:ptCount val="14"/>
                <c:pt idx="0">
                  <c:v>1</c:v>
                </c:pt>
                <c:pt idx="1">
                  <c:v>3</c:v>
                </c:pt>
                <c:pt idx="3">
                  <c:v>2</c:v>
                </c:pt>
                <c:pt idx="4">
                  <c:v>2</c:v>
                </c:pt>
                <c:pt idx="7">
                  <c:v>5</c:v>
                </c:pt>
                <c:pt idx="9">
                  <c:v>2</c:v>
                </c:pt>
                <c:pt idx="10">
                  <c:v>1</c:v>
                </c:pt>
                <c:pt idx="12">
                  <c:v>1</c:v>
                </c:pt>
                <c:pt idx="1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C-45FE-AD24-5D8FF374FDD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0 a 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Hoja1!$A$2:$A$15</c:f>
              <c:numCache>
                <c:formatCode>General</c:formatCode>
                <c:ptCount val="14"/>
                <c:pt idx="0">
                  <c:v>2020</c:v>
                </c:pt>
                <c:pt idx="1">
                  <c:v>2021</c:v>
                </c:pt>
                <c:pt idx="3">
                  <c:v>2020</c:v>
                </c:pt>
                <c:pt idx="4">
                  <c:v>2021</c:v>
                </c:pt>
                <c:pt idx="6">
                  <c:v>2020</c:v>
                </c:pt>
                <c:pt idx="7">
                  <c:v>2021</c:v>
                </c:pt>
                <c:pt idx="9">
                  <c:v>2020</c:v>
                </c:pt>
                <c:pt idx="10">
                  <c:v>2021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Hoja1!$C$2:$C$15</c:f>
              <c:numCache>
                <c:formatCode>###0</c:formatCode>
                <c:ptCount val="14"/>
                <c:pt idx="0">
                  <c:v>35</c:v>
                </c:pt>
                <c:pt idx="1">
                  <c:v>23</c:v>
                </c:pt>
                <c:pt idx="3">
                  <c:v>33</c:v>
                </c:pt>
                <c:pt idx="4">
                  <c:v>19</c:v>
                </c:pt>
                <c:pt idx="6">
                  <c:v>39</c:v>
                </c:pt>
                <c:pt idx="7">
                  <c:v>31</c:v>
                </c:pt>
                <c:pt idx="9">
                  <c:v>37</c:v>
                </c:pt>
                <c:pt idx="10">
                  <c:v>25</c:v>
                </c:pt>
                <c:pt idx="12">
                  <c:v>31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C-45FE-AD24-5D8FF374FDD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7 y 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Hoja1!$A$2:$A$15</c:f>
              <c:numCache>
                <c:formatCode>General</c:formatCode>
                <c:ptCount val="14"/>
                <c:pt idx="0">
                  <c:v>2020</c:v>
                </c:pt>
                <c:pt idx="1">
                  <c:v>2021</c:v>
                </c:pt>
                <c:pt idx="3">
                  <c:v>2020</c:v>
                </c:pt>
                <c:pt idx="4">
                  <c:v>2021</c:v>
                </c:pt>
                <c:pt idx="6">
                  <c:v>2020</c:v>
                </c:pt>
                <c:pt idx="7">
                  <c:v>2021</c:v>
                </c:pt>
                <c:pt idx="9">
                  <c:v>2020</c:v>
                </c:pt>
                <c:pt idx="10">
                  <c:v>2021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Hoja1!$D$2:$D$15</c:f>
              <c:numCache>
                <c:formatCode>###0</c:formatCode>
                <c:ptCount val="14"/>
                <c:pt idx="0">
                  <c:v>39</c:v>
                </c:pt>
                <c:pt idx="1">
                  <c:v>38</c:v>
                </c:pt>
                <c:pt idx="3">
                  <c:v>41</c:v>
                </c:pt>
                <c:pt idx="4">
                  <c:v>41</c:v>
                </c:pt>
                <c:pt idx="6">
                  <c:v>34</c:v>
                </c:pt>
                <c:pt idx="7">
                  <c:v>31</c:v>
                </c:pt>
                <c:pt idx="9">
                  <c:v>36</c:v>
                </c:pt>
                <c:pt idx="10">
                  <c:v>36</c:v>
                </c:pt>
                <c:pt idx="12">
                  <c:v>44</c:v>
                </c:pt>
                <c:pt idx="1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5C-45FE-AD24-5D8FF374FDD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9 y 10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Hoja1!$A$2:$A$15</c:f>
              <c:numCache>
                <c:formatCode>General</c:formatCode>
                <c:ptCount val="14"/>
                <c:pt idx="0">
                  <c:v>2020</c:v>
                </c:pt>
                <c:pt idx="1">
                  <c:v>2021</c:v>
                </c:pt>
                <c:pt idx="3">
                  <c:v>2020</c:v>
                </c:pt>
                <c:pt idx="4">
                  <c:v>2021</c:v>
                </c:pt>
                <c:pt idx="6">
                  <c:v>2020</c:v>
                </c:pt>
                <c:pt idx="7">
                  <c:v>2021</c:v>
                </c:pt>
                <c:pt idx="9">
                  <c:v>2020</c:v>
                </c:pt>
                <c:pt idx="10">
                  <c:v>2021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Hoja1!$E$2:$E$15</c:f>
              <c:numCache>
                <c:formatCode>###0</c:formatCode>
                <c:ptCount val="14"/>
                <c:pt idx="0" formatCode="General">
                  <c:v>25</c:v>
                </c:pt>
                <c:pt idx="1">
                  <c:v>36</c:v>
                </c:pt>
                <c:pt idx="3" formatCode="General">
                  <c:v>24</c:v>
                </c:pt>
                <c:pt idx="4">
                  <c:v>38</c:v>
                </c:pt>
                <c:pt idx="6" formatCode="General">
                  <c:v>28</c:v>
                </c:pt>
                <c:pt idx="7">
                  <c:v>33</c:v>
                </c:pt>
                <c:pt idx="9" formatCode="General">
                  <c:v>25</c:v>
                </c:pt>
                <c:pt idx="10">
                  <c:v>38</c:v>
                </c:pt>
                <c:pt idx="12" formatCode="General">
                  <c:v>25</c:v>
                </c:pt>
                <c:pt idx="1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5C-45FE-AD24-5D8FF374F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11131264"/>
        <c:axId val="863185600"/>
      </c:barChart>
      <c:catAx>
        <c:axId val="111113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63185600"/>
        <c:crosses val="autoZero"/>
        <c:auto val="1"/>
        <c:lblAlgn val="ctr"/>
        <c:lblOffset val="100"/>
        <c:noMultiLvlLbl val="0"/>
      </c:catAx>
      <c:valAx>
        <c:axId val="8631856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1113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132581307731717E-5"/>
          <c:y val="0.93588120906223393"/>
          <c:w val="0.4993503208050758"/>
          <c:h val="5.8580873497888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41447004566799E-3"/>
          <c:y val="9.4848832867742899E-2"/>
          <c:w val="0.98969171059908667"/>
          <c:h val="0.5391361123617748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2020</c:v>
                </c:pt>
                <c:pt idx="1">
                  <c:v>2021</c:v>
                </c:pt>
                <c:pt idx="3">
                  <c:v>2020</c:v>
                </c:pt>
                <c:pt idx="4">
                  <c:v>2021</c:v>
                </c:pt>
                <c:pt idx="6">
                  <c:v>2020</c:v>
                </c:pt>
                <c:pt idx="7">
                  <c:v>2021</c:v>
                </c:pt>
                <c:pt idx="9">
                  <c:v>2020</c:v>
                </c:pt>
                <c:pt idx="10">
                  <c:v>2021</c:v>
                </c:pt>
                <c:pt idx="12">
                  <c:v>2020</c:v>
                </c:pt>
                <c:pt idx="13">
                  <c:v>2021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Hoja1!$B$2:$B$18</c:f>
              <c:numCache>
                <c:formatCode>###0</c:formatCode>
                <c:ptCount val="17"/>
                <c:pt idx="0">
                  <c:v>2</c:v>
                </c:pt>
                <c:pt idx="1">
                  <c:v>3</c:v>
                </c:pt>
                <c:pt idx="4">
                  <c:v>2</c:v>
                </c:pt>
                <c:pt idx="7">
                  <c:v>3</c:v>
                </c:pt>
                <c:pt idx="10">
                  <c:v>12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E3-4706-82EF-7CD40CFBC91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0 a 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2020</c:v>
                </c:pt>
                <c:pt idx="1">
                  <c:v>2021</c:v>
                </c:pt>
                <c:pt idx="3">
                  <c:v>2020</c:v>
                </c:pt>
                <c:pt idx="4">
                  <c:v>2021</c:v>
                </c:pt>
                <c:pt idx="6">
                  <c:v>2020</c:v>
                </c:pt>
                <c:pt idx="7">
                  <c:v>2021</c:v>
                </c:pt>
                <c:pt idx="9">
                  <c:v>2020</c:v>
                </c:pt>
                <c:pt idx="10">
                  <c:v>2021</c:v>
                </c:pt>
                <c:pt idx="12">
                  <c:v>2020</c:v>
                </c:pt>
                <c:pt idx="13">
                  <c:v>2021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Hoja1!$C$2:$C$18</c:f>
              <c:numCache>
                <c:formatCode>###0</c:formatCode>
                <c:ptCount val="17"/>
                <c:pt idx="0" formatCode="General">
                  <c:v>30</c:v>
                </c:pt>
                <c:pt idx="1">
                  <c:v>19</c:v>
                </c:pt>
                <c:pt idx="3" formatCode="General">
                  <c:v>31</c:v>
                </c:pt>
                <c:pt idx="4">
                  <c:v>23</c:v>
                </c:pt>
                <c:pt idx="6" formatCode="General">
                  <c:v>46</c:v>
                </c:pt>
                <c:pt idx="7">
                  <c:v>38</c:v>
                </c:pt>
                <c:pt idx="9" formatCode="General">
                  <c:v>53</c:v>
                </c:pt>
                <c:pt idx="10">
                  <c:v>33</c:v>
                </c:pt>
                <c:pt idx="12" formatCode="General">
                  <c:v>37</c:v>
                </c:pt>
                <c:pt idx="13">
                  <c:v>44</c:v>
                </c:pt>
                <c:pt idx="15" formatCode="General">
                  <c:v>45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E3-4706-82EF-7CD40CFBC91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7 y 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2020</c:v>
                </c:pt>
                <c:pt idx="1">
                  <c:v>2021</c:v>
                </c:pt>
                <c:pt idx="3">
                  <c:v>2020</c:v>
                </c:pt>
                <c:pt idx="4">
                  <c:v>2021</c:v>
                </c:pt>
                <c:pt idx="6">
                  <c:v>2020</c:v>
                </c:pt>
                <c:pt idx="7">
                  <c:v>2021</c:v>
                </c:pt>
                <c:pt idx="9">
                  <c:v>2020</c:v>
                </c:pt>
                <c:pt idx="10">
                  <c:v>2021</c:v>
                </c:pt>
                <c:pt idx="12">
                  <c:v>2020</c:v>
                </c:pt>
                <c:pt idx="13">
                  <c:v>2021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Hoja1!$D$2:$D$18</c:f>
              <c:numCache>
                <c:formatCode>###0</c:formatCode>
                <c:ptCount val="17"/>
                <c:pt idx="0" formatCode="General">
                  <c:v>40</c:v>
                </c:pt>
                <c:pt idx="1">
                  <c:v>41</c:v>
                </c:pt>
                <c:pt idx="3" formatCode="General">
                  <c:v>26</c:v>
                </c:pt>
                <c:pt idx="4">
                  <c:v>38</c:v>
                </c:pt>
                <c:pt idx="6" formatCode="General">
                  <c:v>20</c:v>
                </c:pt>
                <c:pt idx="7">
                  <c:v>31</c:v>
                </c:pt>
                <c:pt idx="9" formatCode="General">
                  <c:v>32</c:v>
                </c:pt>
                <c:pt idx="10">
                  <c:v>19</c:v>
                </c:pt>
                <c:pt idx="12" formatCode="General">
                  <c:v>50</c:v>
                </c:pt>
                <c:pt idx="13">
                  <c:v>30</c:v>
                </c:pt>
                <c:pt idx="15" formatCode="General">
                  <c:v>44</c:v>
                </c:pt>
                <c:pt idx="16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E3-4706-82EF-7CD40CFBC91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9 y 10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2020</c:v>
                </c:pt>
                <c:pt idx="1">
                  <c:v>2021</c:v>
                </c:pt>
                <c:pt idx="3">
                  <c:v>2020</c:v>
                </c:pt>
                <c:pt idx="4">
                  <c:v>2021</c:v>
                </c:pt>
                <c:pt idx="6">
                  <c:v>2020</c:v>
                </c:pt>
                <c:pt idx="7">
                  <c:v>2021</c:v>
                </c:pt>
                <c:pt idx="9">
                  <c:v>2020</c:v>
                </c:pt>
                <c:pt idx="10">
                  <c:v>2021</c:v>
                </c:pt>
                <c:pt idx="12">
                  <c:v>2020</c:v>
                </c:pt>
                <c:pt idx="13">
                  <c:v>2021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Hoja1!$E$2:$E$18</c:f>
              <c:numCache>
                <c:formatCode>###0</c:formatCode>
                <c:ptCount val="17"/>
                <c:pt idx="0" formatCode="General">
                  <c:v>28</c:v>
                </c:pt>
                <c:pt idx="1">
                  <c:v>37</c:v>
                </c:pt>
                <c:pt idx="3" formatCode="General">
                  <c:v>43</c:v>
                </c:pt>
                <c:pt idx="4">
                  <c:v>38</c:v>
                </c:pt>
                <c:pt idx="6" formatCode="General">
                  <c:v>34</c:v>
                </c:pt>
                <c:pt idx="7">
                  <c:v>28</c:v>
                </c:pt>
                <c:pt idx="9" formatCode="General">
                  <c:v>15</c:v>
                </c:pt>
                <c:pt idx="10">
                  <c:v>37</c:v>
                </c:pt>
                <c:pt idx="12" formatCode="General">
                  <c:v>13</c:v>
                </c:pt>
                <c:pt idx="13">
                  <c:v>26</c:v>
                </c:pt>
                <c:pt idx="15" formatCode="General">
                  <c:v>11</c:v>
                </c:pt>
                <c:pt idx="16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E3-4706-82EF-7CD40CFBC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11131264"/>
        <c:axId val="863185600"/>
      </c:barChart>
      <c:catAx>
        <c:axId val="111113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63185600"/>
        <c:crosses val="autoZero"/>
        <c:auto val="1"/>
        <c:lblAlgn val="ctr"/>
        <c:lblOffset val="100"/>
        <c:noMultiLvlLbl val="0"/>
      </c:catAx>
      <c:valAx>
        <c:axId val="8631856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1113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496099893715964"/>
          <c:w val="0.95895679390936139"/>
          <c:h val="5.8580873497888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r>
              <a:rPr lang="en-GB" sz="1200" dirty="0">
                <a:solidFill>
                  <a:srgbClr val="FFFFFF"/>
                </a:solidFill>
              </a:rPr>
              <a:t>Ipsos Ribbon Rules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val>
            <c:numRef>
              <c:f>'Chart Rules'!$A$1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B2E0-4814-8098-7A95E61BE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es-CR"/>
        </a:p>
      </c:txPr>
    </c:legend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2488AC"/>
    </a:solidFill>
  </c:spPr>
  <c:txPr>
    <a:bodyPr/>
    <a:lstStyle/>
    <a:p>
      <a:pPr>
        <a:defRPr sz="1800"/>
      </a:pPr>
      <a:endParaRPr lang="es-C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8CD453-6651-4F5D-AF0E-943113B7BA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26008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AFB3F6D-27DE-421A-80DD-C4F1B28388AB}" type="slidenum">
              <a:rPr lang="en-GB" smtClean="0">
                <a:latin typeface="Arial" panose="020B0604020202020204" pitchFamily="34" charset="0"/>
              </a:rPr>
              <a:pPr algn="ctr"/>
              <a:t>‹Nº›</a:t>
            </a:fld>
            <a:endParaRPr lang="en-GB">
              <a:latin typeface="Arial" panose="020B0604020202020204" pitchFamily="34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D0451719-3070-4E08-B8C6-FC356491D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4428" y="241065"/>
            <a:ext cx="708820" cy="7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926008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fld id="{3B8578AD-0529-46A5-84EB-6338160D5A7D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C287C20-68EB-44AA-A066-A744AB8D4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4428" y="241065"/>
            <a:ext cx="708820" cy="7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4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31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01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E03E893C-6741-453F-AB83-3BF7E4745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935D5E-B7ED-4F9D-A894-6B0811A25EEF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0720AE2E-312C-4683-8989-D798355BAD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TITLE OF THE PRESENTATION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5680EBE-7995-4156-B622-28E72E20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pic>
        <p:nvPicPr>
          <p:cNvPr id="33" name="Image 32" descr="Une image contenant objet&#10;&#10;Description générée automatiquement">
            <a:extLst>
              <a:ext uri="{FF2B5EF4-FFF2-40B4-BE49-F238E27FC236}">
                <a16:creationId xmlns:a16="http://schemas.microsoft.com/office/drawing/2014/main" id="{EDBF095C-490F-455B-8877-BE70651A9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6180" y="5587336"/>
            <a:ext cx="2802864" cy="649976"/>
          </a:xfrm>
          <a:prstGeom prst="rect">
            <a:avLst/>
          </a:prstGeom>
        </p:spPr>
      </p:pic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C882573-CF8D-477B-8EF6-9CF97BBEDB1A}" type="datetime3">
              <a:rPr lang="en-GB" smtClean="0"/>
              <a:t>27 May, 2022</a:t>
            </a:fld>
            <a:endParaRPr lang="en-GB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  <a:prstGeom prst="rect">
            <a:avLst/>
          </a:prstGeo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pic>
        <p:nvPicPr>
          <p:cNvPr id="14" name="Graphique 12">
            <a:extLst>
              <a:ext uri="{FF2B5EF4-FFF2-40B4-BE49-F238E27FC236}">
                <a16:creationId xmlns:a16="http://schemas.microsoft.com/office/drawing/2014/main" id="{EDC392AE-DD2C-4A4A-B7EE-4301D02F16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6264" y="5478688"/>
            <a:ext cx="798631" cy="731520"/>
          </a:xfrm>
          <a:prstGeom prst="rect">
            <a:avLst/>
          </a:prstGeom>
        </p:spPr>
      </p:pic>
      <p:sp>
        <p:nvSpPr>
          <p:cNvPr id="13" name="Cadre 12">
            <a:extLst>
              <a:ext uri="{FF2B5EF4-FFF2-40B4-BE49-F238E27FC236}">
                <a16:creationId xmlns:a16="http://schemas.microsoft.com/office/drawing/2014/main" id="{22590B82-793B-46ED-8C13-DFD24AADC3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7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">
          <p15:clr>
            <a:srgbClr val="F26B43"/>
          </p15:clr>
        </p15:guide>
        <p15:guide id="2" orient="horz" pos="1886">
          <p15:clr>
            <a:srgbClr val="F26B43"/>
          </p15:clr>
        </p15:guide>
        <p15:guide id="4" orient="horz" pos="3317">
          <p15:clr>
            <a:srgbClr val="F26B43"/>
          </p15:clr>
        </p15:guide>
        <p15:guide id="5" orient="horz" pos="3917">
          <p15:clr>
            <a:srgbClr val="F26B43"/>
          </p15:clr>
        </p15:guide>
        <p15:guide id="6" pos="288">
          <p15:clr>
            <a:srgbClr val="F26B43"/>
          </p15:clr>
        </p15:guide>
        <p15:guide id="7" pos="357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 userDrawn="1"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1232345" rtl="0" eaLnBrk="1" latinLnBrk="0" hangingPunct="1"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067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l" defTabSz="1232345" rtl="0" eaLnBrk="1" latinLnBrk="0" hangingPunct="1">
                <a:lnSpc>
                  <a:spcPct val="85000"/>
                </a:lnSpc>
                <a:spcBef>
                  <a:spcPts val="272"/>
                </a:spcBef>
              </a:pPr>
              <a:t>‹Nº›</a:t>
            </a:fld>
            <a:endParaRPr lang="en-GB" sz="1067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4"/>
          <p:cNvGrpSpPr/>
          <p:nvPr userDrawn="1"/>
        </p:nvGrpSpPr>
        <p:grpSpPr>
          <a:xfrm>
            <a:off x="9287635" y="6126233"/>
            <a:ext cx="2578061" cy="474643"/>
            <a:chOff x="10239375" y="6688139"/>
            <a:chExt cx="2842245" cy="523426"/>
          </a:xfrm>
        </p:grpSpPr>
        <p:pic>
          <p:nvPicPr>
            <p:cNvPr id="4" name="Picture 10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5" name="Picture 11" descr="IPSOS_GAMECHANGERS_blue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478" y="151720"/>
            <a:ext cx="1374232" cy="99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8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 userDrawn="1"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1232345" rtl="0" eaLnBrk="1" latinLnBrk="0" hangingPunct="1"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067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l" defTabSz="1232345" rtl="0" eaLnBrk="1" latinLnBrk="0" hangingPunct="1">
                <a:lnSpc>
                  <a:spcPct val="85000"/>
                </a:lnSpc>
                <a:spcBef>
                  <a:spcPts val="272"/>
                </a:spcBef>
              </a:pPr>
              <a:t>‹Nº›</a:t>
            </a:fld>
            <a:endParaRPr lang="en-GB" sz="1067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917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358331" y="1258155"/>
            <a:ext cx="11513964" cy="1493456"/>
          </a:xfrm>
          <a:prstGeom prst="rect">
            <a:avLst/>
          </a:prstGeom>
        </p:spPr>
        <p:txBody>
          <a:bodyPr lIns="0" tIns="0" rIns="0" bIns="0"/>
          <a:lstStyle>
            <a:lvl1pPr marL="165585" indent="-165585">
              <a:lnSpc>
                <a:spcPct val="100000"/>
              </a:lnSpc>
              <a:spcBef>
                <a:spcPts val="544"/>
              </a:spcBef>
              <a:buFont typeface="Arial" pitchFamily="34" charset="0"/>
              <a:buChar char="•"/>
              <a:defRPr sz="1633"/>
            </a:lvl1pPr>
            <a:lvl2pPr marL="325409" indent="-159825">
              <a:lnSpc>
                <a:spcPct val="100000"/>
              </a:lnSpc>
              <a:spcBef>
                <a:spcPts val="544"/>
              </a:spcBef>
              <a:buClr>
                <a:schemeClr val="tx1"/>
              </a:buClr>
              <a:buFont typeface="Calibri" pitchFamily="34" charset="0"/>
              <a:buChar char="─"/>
              <a:defRPr sz="1451"/>
            </a:lvl2pPr>
            <a:lvl3pPr marL="488114" indent="-162705">
              <a:lnSpc>
                <a:spcPct val="100000"/>
              </a:lnSpc>
              <a:spcBef>
                <a:spcPts val="544"/>
              </a:spcBef>
              <a:buClr>
                <a:schemeClr val="tx1"/>
              </a:buClr>
              <a:buFont typeface="Wingdings" pitchFamily="2" charset="2"/>
              <a:buChar char="§"/>
              <a:defRPr sz="1270"/>
            </a:lvl3pPr>
            <a:lvl4pPr marL="650818" indent="-162705">
              <a:lnSpc>
                <a:spcPct val="100000"/>
              </a:lnSpc>
              <a:spcBef>
                <a:spcPts val="544"/>
              </a:spcBef>
              <a:defRPr sz="1088"/>
            </a:lvl4pPr>
            <a:lvl5pPr marL="813523" indent="-162705">
              <a:lnSpc>
                <a:spcPct val="100000"/>
              </a:lnSpc>
              <a:spcBef>
                <a:spcPts val="544"/>
              </a:spcBef>
              <a:buFont typeface="Calibri" pitchFamily="34" charset="0"/>
              <a:buChar char="─"/>
              <a:defRPr sz="907"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sz="1088" noProof="0" dirty="0"/>
              <a:t>Fourth level</a:t>
            </a:r>
          </a:p>
          <a:p>
            <a:pPr lvl="4"/>
            <a:r>
              <a:rPr lang="en-US" sz="907" noProof="0" dirty="0"/>
              <a:t>Fifth level</a:t>
            </a:r>
            <a:endParaRPr lang="en-US" noProof="0" dirty="0"/>
          </a:p>
          <a:p>
            <a:pPr lvl="3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36" y="857958"/>
            <a:ext cx="11539460" cy="6153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4" name="Group 60"/>
          <p:cNvGrpSpPr>
            <a:grpSpLocks noChangeAspect="1"/>
          </p:cNvGrpSpPr>
          <p:nvPr userDrawn="1"/>
        </p:nvGrpSpPr>
        <p:grpSpPr bwMode="auto">
          <a:xfrm>
            <a:off x="287229" y="241433"/>
            <a:ext cx="793006" cy="727692"/>
            <a:chOff x="1020" y="346"/>
            <a:chExt cx="4114" cy="3756"/>
          </a:xfrm>
          <a:effectLst/>
        </p:grpSpPr>
        <p:sp>
          <p:nvSpPr>
            <p:cNvPr id="5" name="Freeform 61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62"/>
            <p:cNvSpPr>
              <a:spLocks/>
            </p:cNvSpPr>
            <p:nvPr userDrawn="1"/>
          </p:nvSpPr>
          <p:spPr bwMode="auto">
            <a:xfrm>
              <a:off x="2636" y="1719"/>
              <a:ext cx="85" cy="65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63"/>
            <p:cNvSpPr>
              <a:spLocks/>
            </p:cNvSpPr>
            <p:nvPr userDrawn="1"/>
          </p:nvSpPr>
          <p:spPr bwMode="auto">
            <a:xfrm>
              <a:off x="2823" y="1878"/>
              <a:ext cx="66" cy="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64"/>
            <p:cNvSpPr>
              <a:spLocks/>
            </p:cNvSpPr>
            <p:nvPr userDrawn="1"/>
          </p:nvSpPr>
          <p:spPr bwMode="auto">
            <a:xfrm>
              <a:off x="2532" y="1215"/>
              <a:ext cx="103" cy="75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65"/>
            <p:cNvSpPr>
              <a:spLocks/>
            </p:cNvSpPr>
            <p:nvPr userDrawn="1"/>
          </p:nvSpPr>
          <p:spPr bwMode="auto">
            <a:xfrm>
              <a:off x="2476" y="1392"/>
              <a:ext cx="85" cy="75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6"/>
            <p:cNvSpPr>
              <a:spLocks/>
            </p:cNvSpPr>
            <p:nvPr userDrawn="1"/>
          </p:nvSpPr>
          <p:spPr bwMode="auto">
            <a:xfrm>
              <a:off x="2448" y="1589"/>
              <a:ext cx="103" cy="6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67"/>
            <p:cNvSpPr>
              <a:spLocks/>
            </p:cNvSpPr>
            <p:nvPr userDrawn="1"/>
          </p:nvSpPr>
          <p:spPr bwMode="auto">
            <a:xfrm>
              <a:off x="2720" y="944"/>
              <a:ext cx="103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68"/>
            <p:cNvSpPr>
              <a:spLocks/>
            </p:cNvSpPr>
            <p:nvPr userDrawn="1"/>
          </p:nvSpPr>
          <p:spPr bwMode="auto">
            <a:xfrm>
              <a:off x="2946" y="851"/>
              <a:ext cx="66" cy="103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69"/>
            <p:cNvSpPr>
              <a:spLocks noEditPoints="1"/>
            </p:cNvSpPr>
            <p:nvPr userDrawn="1"/>
          </p:nvSpPr>
          <p:spPr bwMode="auto">
            <a:xfrm>
              <a:off x="3171" y="664"/>
              <a:ext cx="770" cy="198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70"/>
            <p:cNvSpPr>
              <a:spLocks/>
            </p:cNvSpPr>
            <p:nvPr userDrawn="1"/>
          </p:nvSpPr>
          <p:spPr bwMode="auto">
            <a:xfrm>
              <a:off x="1020" y="346"/>
              <a:ext cx="2189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71"/>
            <p:cNvSpPr>
              <a:spLocks noEditPoints="1"/>
            </p:cNvSpPr>
            <p:nvPr userDrawn="1"/>
          </p:nvSpPr>
          <p:spPr bwMode="auto">
            <a:xfrm>
              <a:off x="3265" y="2813"/>
              <a:ext cx="695" cy="682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72"/>
            <p:cNvSpPr>
              <a:spLocks/>
            </p:cNvSpPr>
            <p:nvPr userDrawn="1"/>
          </p:nvSpPr>
          <p:spPr bwMode="auto">
            <a:xfrm>
              <a:off x="4054" y="2813"/>
              <a:ext cx="479" cy="682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73"/>
            <p:cNvSpPr>
              <a:spLocks/>
            </p:cNvSpPr>
            <p:nvPr userDrawn="1"/>
          </p:nvSpPr>
          <p:spPr bwMode="auto">
            <a:xfrm>
              <a:off x="1527" y="2579"/>
              <a:ext cx="244" cy="888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74"/>
            <p:cNvSpPr>
              <a:spLocks noEditPoints="1"/>
            </p:cNvSpPr>
            <p:nvPr userDrawn="1"/>
          </p:nvSpPr>
          <p:spPr bwMode="auto">
            <a:xfrm>
              <a:off x="1903" y="2813"/>
              <a:ext cx="723" cy="944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75"/>
            <p:cNvSpPr>
              <a:spLocks/>
            </p:cNvSpPr>
            <p:nvPr userDrawn="1"/>
          </p:nvSpPr>
          <p:spPr bwMode="auto">
            <a:xfrm>
              <a:off x="2711" y="2813"/>
              <a:ext cx="488" cy="682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</p:grpSp>
      <p:pic>
        <p:nvPicPr>
          <p:cNvPr id="53250" name="Picture 2" descr="http://ipsos.com.sg/wp-content/uploads/2014/06/IQ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22" r="-38990"/>
          <a:stretch/>
        </p:blipFill>
        <p:spPr bwMode="auto">
          <a:xfrm>
            <a:off x="190379" y="6173106"/>
            <a:ext cx="2434123" cy="5429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ángulo 2"/>
          <p:cNvSpPr/>
          <p:nvPr userDrawn="1"/>
        </p:nvSpPr>
        <p:spPr>
          <a:xfrm>
            <a:off x="190379" y="6038850"/>
            <a:ext cx="2038471" cy="81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3" name="Rectángulo 22"/>
          <p:cNvSpPr/>
          <p:nvPr userDrawn="1"/>
        </p:nvSpPr>
        <p:spPr>
          <a:xfrm>
            <a:off x="6019778" y="6716016"/>
            <a:ext cx="590473" cy="138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517" y="6444561"/>
            <a:ext cx="1653407" cy="251287"/>
          </a:xfrm>
          <a:prstGeom prst="rect">
            <a:avLst/>
          </a:prstGeom>
        </p:spPr>
        <p:txBody>
          <a:bodyPr/>
          <a:lstStyle>
            <a:lvl1pPr>
              <a:defRPr sz="1633" b="1">
                <a:solidFill>
                  <a:schemeClr val="tx1"/>
                </a:solidFill>
              </a:defRPr>
            </a:lvl1pPr>
          </a:lstStyle>
          <a:p>
            <a:pPr defTabSz="945196"/>
            <a:fld id="{3E291E46-BCC4-4EBB-9B49-E997D24BE723}" type="slidenum">
              <a:rPr lang="es-PA" smtClean="0"/>
              <a:pPr defTabSz="945196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86524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7584906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57678"/>
            <a:ext cx="1658641" cy="261610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19207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16" name="Graphique 8">
            <a:extLst>
              <a:ext uri="{FF2B5EF4-FFF2-40B4-BE49-F238E27FC236}">
                <a16:creationId xmlns:a16="http://schemas.microsoft.com/office/drawing/2014/main" id="{E4759D16-3C68-46E4-914B-85AEC88CBD3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3DEA2039-7C0C-4137-BC63-7489537E8A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‹Nº›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6F0D60AE-1577-4008-9F3D-2335AB963E1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20" name="Cadre 19">
            <a:extLst>
              <a:ext uri="{FF2B5EF4-FFF2-40B4-BE49-F238E27FC236}">
                <a16:creationId xmlns:a16="http://schemas.microsoft.com/office/drawing/2014/main" id="{907E0E55-DA25-4581-B98C-62CD55A16F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20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09868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4951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D0309A2-2C77-4A6B-86B6-B5D04081C27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2003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dre 19">
            <a:extLst>
              <a:ext uri="{FF2B5EF4-FFF2-40B4-BE49-F238E27FC236}">
                <a16:creationId xmlns:a16="http://schemas.microsoft.com/office/drawing/2014/main" id="{3C50CCED-DF68-4D21-B175-373AD9E463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662D3B7-0344-4CA3-BB4D-B98E7E5ECE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865" y="1346865"/>
            <a:ext cx="1731344" cy="261610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735637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25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59EA477-4D96-4C94-A268-87C2D94F08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5" name="Cadre 4">
            <a:extLst>
              <a:ext uri="{FF2B5EF4-FFF2-40B4-BE49-F238E27FC236}">
                <a16:creationId xmlns:a16="http://schemas.microsoft.com/office/drawing/2014/main" id="{3DF33BB3-DE83-4590-A4FA-9BC48FEB22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77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6595BE-8670-4A5F-B6E3-C00B54377605}"/>
              </a:ext>
            </a:extLst>
          </p:cNvPr>
          <p:cNvSpPr/>
          <p:nvPr userDrawn="1"/>
        </p:nvSpPr>
        <p:spPr>
          <a:xfrm>
            <a:off x="-1" y="0"/>
            <a:ext cx="59879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4E9F0883-33F3-4D62-A0A5-04FAA00189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‹Nº›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CE4141A-CB17-4D34-9EF4-654584A2F66C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DDD157D2-6F21-42E5-B4EA-1247BDAA6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62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39E3ED-BDF3-459B-ADDB-C44E9D3916BA}"/>
              </a:ext>
            </a:extLst>
          </p:cNvPr>
          <p:cNvSpPr txBox="1"/>
          <p:nvPr userDrawn="1"/>
        </p:nvSpPr>
        <p:spPr>
          <a:xfrm>
            <a:off x="515380" y="944724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  <a:latin typeface="+mn-lt"/>
              </a:rPr>
              <a:t>THANK</a:t>
            </a:r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F8221D8A-EA7F-4431-BA65-C4F6154E8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EB9C8AA-305A-4586-B066-7FD90B345C8E}"/>
              </a:ext>
            </a:extLst>
          </p:cNvPr>
          <p:cNvSpPr txBox="1"/>
          <p:nvPr userDrawn="1"/>
        </p:nvSpPr>
        <p:spPr>
          <a:xfrm>
            <a:off x="613347" y="2014987"/>
            <a:ext cx="2628292" cy="1116124"/>
          </a:xfrm>
          <a:prstGeom prst="rect">
            <a:avLst/>
          </a:prstGeom>
          <a:solidFill>
            <a:schemeClr val="tx2"/>
          </a:solidFill>
        </p:spPr>
        <p:txBody>
          <a:bodyPr wrap="square" lIns="180000" rIns="180000" rtlCol="0">
            <a:noAutofit/>
          </a:bodyPr>
          <a:lstStyle/>
          <a:p>
            <a:pPr algn="ctr"/>
            <a:r>
              <a:rPr lang="fr-FR" sz="7200" b="1" dirty="0">
                <a:solidFill>
                  <a:schemeClr val="bg1"/>
                </a:solidFill>
                <a:latin typeface="+mn-lt"/>
              </a:rPr>
              <a:t>YOU</a:t>
            </a:r>
          </a:p>
        </p:txBody>
      </p:sp>
      <p:pic>
        <p:nvPicPr>
          <p:cNvPr id="9" name="Graphique 12">
            <a:extLst>
              <a:ext uri="{FF2B5EF4-FFF2-40B4-BE49-F238E27FC236}">
                <a16:creationId xmlns:a16="http://schemas.microsoft.com/office/drawing/2014/main" id="{179AD86B-4CB0-4369-A2E2-E512D4A8BC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F945265E-2B42-4452-B3C5-C3D6662D38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8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58"/>
            <a:ext cx="11529295" cy="48013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098"/>
            <a:ext cx="8957556" cy="590215"/>
          </a:xfrm>
        </p:spPr>
        <p:txBody>
          <a:bodyPr anchor="b">
            <a:noAutofit/>
          </a:bodyPr>
          <a:lstStyle>
            <a:lvl1pPr marL="0" indent="0">
              <a:buNone/>
              <a:defRPr sz="2533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99465" y="5620954"/>
            <a:ext cx="8957433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72"/>
              </a:spcBef>
              <a:defRPr sz="1333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5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/>
          <p:nvPr userDrawn="1"/>
        </p:nvGrpSpPr>
        <p:grpSpPr>
          <a:xfrm>
            <a:off x="9287635" y="6126233"/>
            <a:ext cx="2578061" cy="474643"/>
            <a:chOff x="10239375" y="6688139"/>
            <a:chExt cx="2842245" cy="523426"/>
          </a:xfrm>
        </p:grpSpPr>
        <p:pic>
          <p:nvPicPr>
            <p:cNvPr id="8" name="Picture 10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9" name="Picture 11" descr="IPSOS_GAMECHANGERS_blue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1" name="TextBox 13"/>
          <p:cNvSpPr txBox="1"/>
          <p:nvPr userDrawn="1"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1232345" rtl="0" eaLnBrk="1" latinLnBrk="0" hangingPunct="1"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067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l" defTabSz="1232345" rtl="0" eaLnBrk="1" latinLnBrk="0" hangingPunct="1">
                <a:lnSpc>
                  <a:spcPct val="85000"/>
                </a:lnSpc>
                <a:spcBef>
                  <a:spcPts val="272"/>
                </a:spcBef>
              </a:pPr>
              <a:t>‹Nº›</a:t>
            </a:fld>
            <a:endParaRPr lang="en-GB" sz="1067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88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Diapositive think-cell" r:id="rId13" imgW="532" imgH="530" progId="TCLayout.ActiveDocument.1">
                  <p:embed/>
                </p:oleObj>
              </mc:Choice>
              <mc:Fallback>
                <p:oleObj name="Diapositive think-cell" r:id="rId13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DADADD2C-AA31-4B61-9336-3D1B1D6CD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Graphique 12">
            <a:extLst>
              <a:ext uri="{FF2B5EF4-FFF2-40B4-BE49-F238E27FC236}">
                <a16:creationId xmlns:a16="http://schemas.microsoft.com/office/drawing/2014/main" id="{72253F3F-DFDC-4FD4-BC90-33D18F8C1D2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29160" y="6378258"/>
            <a:ext cx="399315" cy="365760"/>
          </a:xfrm>
          <a:prstGeom prst="rect">
            <a:avLst/>
          </a:prstGeom>
        </p:spPr>
      </p:pic>
      <p:sp>
        <p:nvSpPr>
          <p:cNvPr id="63" name="Espace réservé du pied de page 4">
            <a:extLst>
              <a:ext uri="{FF2B5EF4-FFF2-40B4-BE49-F238E27FC236}">
                <a16:creationId xmlns:a16="http://schemas.microsoft.com/office/drawing/2014/main" id="{8D7E4B7D-67D2-44AC-86E0-62352C08717C}"/>
              </a:ext>
            </a:extLst>
          </p:cNvPr>
          <p:cNvSpPr txBox="1">
            <a:spLocks/>
          </p:cNvSpPr>
          <p:nvPr userDrawn="1"/>
        </p:nvSpPr>
        <p:spPr>
          <a:xfrm>
            <a:off x="514280" y="6489340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dirty="0"/>
              <a:t>© Ipsos | ARESEP 2021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C383B56-B464-40C4-B83B-BC77FF35A52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472547" y="195680"/>
            <a:ext cx="1489929" cy="6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7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12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SzPct val="80000"/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02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4.emf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068AC630-6D36-4BB4-9CD4-723514487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10416480" cy="838313"/>
          </a:xfrm>
          <a:prstGeom prst="rect">
            <a:avLst/>
          </a:prstGeom>
        </p:spPr>
      </p:pic>
      <p:graphicFrame>
        <p:nvGraphicFramePr>
          <p:cNvPr id="51" name="Specs Table" hidden="1">
            <a:extLst>
              <a:ext uri="{FF2B5EF4-FFF2-40B4-BE49-F238E27FC236}">
                <a16:creationId xmlns:a16="http://schemas.microsoft.com/office/drawing/2014/main" id="{F951CEAE-70C7-4045-93D9-80330EF80824}"/>
              </a:ext>
            </a:extLst>
          </p:cNvPr>
          <p:cNvGraphicFramePr>
            <a:graphicFrameLocks noGrp="1"/>
          </p:cNvGraphicFramePr>
          <p:nvPr/>
        </p:nvGraphicFramePr>
        <p:xfrm>
          <a:off x="3020821" y="1524563"/>
          <a:ext cx="4961706" cy="40878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99619">
                  <a:extLst>
                    <a:ext uri="{9D8B030D-6E8A-4147-A177-3AD203B41FA5}">
                      <a16:colId xmlns:a16="http://schemas.microsoft.com/office/drawing/2014/main" val="1136623082"/>
                    </a:ext>
                  </a:extLst>
                </a:gridCol>
                <a:gridCol w="3562087">
                  <a:extLst>
                    <a:ext uri="{9D8B030D-6E8A-4147-A177-3AD203B41FA5}">
                      <a16:colId xmlns:a16="http://schemas.microsoft.com/office/drawing/2014/main" val="2331676896"/>
                    </a:ext>
                  </a:extLst>
                </a:gridCol>
              </a:tblGrid>
              <a:tr h="580564">
                <a:tc gridSpan="2"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Report Data Map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56178"/>
                  </a:ext>
                </a:extLst>
              </a:tr>
              <a:tr h="357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Data File Name: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latin typeface="+mn-lt"/>
                        </a:rPr>
                        <a:t>Data Tables - CEM 2019 &lt;Country Name&gt;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63414347"/>
                  </a:ext>
                </a:extLst>
              </a:tr>
              <a:tr h="4294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Q.# / Table Name: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Table 22 (TOM) &amp;Table 23 (SPONT) Table 24 (Total Unaided)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71681447"/>
                  </a:ext>
                </a:extLst>
              </a:tr>
              <a:tr h="3578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Banner Points: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Total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2634080"/>
                  </a:ext>
                </a:extLst>
              </a:tr>
              <a:tr h="5726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Row Names: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Brand names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027532"/>
                  </a:ext>
                </a:extLst>
              </a:tr>
              <a:tr h="5010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u="sng" dirty="0">
                          <a:solidFill>
                            <a:schemeClr val="bg1"/>
                          </a:solidFill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Optional Specs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03289240"/>
                  </a:ext>
                </a:extLst>
              </a:tr>
              <a:tr h="4294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Rank Order: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Order of  Aware of the brand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1270821"/>
                  </a:ext>
                </a:extLst>
              </a:tr>
              <a:tr h="8589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Special Instructions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Please put Net numbers for brands mentioned in Q2D.</a:t>
                      </a:r>
                    </a:p>
                    <a:p>
                      <a:pPr algn="l"/>
                      <a:r>
                        <a:rPr lang="en-US" sz="900" dirty="0">
                          <a:latin typeface="+mn-lt"/>
                        </a:rPr>
                        <a:t>For Top 15 spontaneous mentions, please show non netted top 15 mentions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910033"/>
                  </a:ext>
                </a:extLst>
              </a:tr>
            </a:tbl>
          </a:graphicData>
        </a:graphic>
      </p:graphicFrame>
      <p:graphicFrame>
        <p:nvGraphicFramePr>
          <p:cNvPr id="7" name="Ipsos Ribbon Rules" hidden="1">
            <a:extLst>
              <a:ext uri="{FF2B5EF4-FFF2-40B4-BE49-F238E27FC236}">
                <a16:creationId xmlns:a16="http://schemas.microsoft.com/office/drawing/2014/main" id="{27DE4FFA-08AA-4FA6-AF6A-4BEA853D1D06}"/>
              </a:ext>
            </a:extLst>
          </p:cNvPr>
          <p:cNvGraphicFramePr/>
          <p:nvPr/>
        </p:nvGraphicFramePr>
        <p:xfrm>
          <a:off x="10096500" y="-571500"/>
          <a:ext cx="2032000" cy="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" name="Marcador de texto 1">
            <a:extLst>
              <a:ext uri="{FF2B5EF4-FFF2-40B4-BE49-F238E27FC236}">
                <a16:creationId xmlns:a16="http://schemas.microsoft.com/office/drawing/2014/main" id="{E932599D-7329-4F76-99BE-D394763AF9A3}"/>
              </a:ext>
            </a:extLst>
          </p:cNvPr>
          <p:cNvSpPr txBox="1">
            <a:spLocks/>
          </p:cNvSpPr>
          <p:nvPr/>
        </p:nvSpPr>
        <p:spPr>
          <a:xfrm>
            <a:off x="327237" y="5824727"/>
            <a:ext cx="9762007" cy="698378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ts val="1107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s-ES" sz="1100" b="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dirty="0">
                <a:solidFill>
                  <a:prstClr val="white">
                    <a:lumMod val="50000"/>
                  </a:prstClr>
                </a:solidFill>
              </a:rPr>
              <a:t>ES19 ¿Considera usted que la infraestructura y equipo de la estación de servicio se ajusta para que las personas con discapacidad tengan las mismas condiciones que los demás usuarios? (Ley 7600)</a:t>
            </a:r>
          </a:p>
          <a:p>
            <a:pPr lvl="0"/>
            <a:r>
              <a:rPr lang="es-ES" dirty="0">
                <a:solidFill>
                  <a:prstClr val="white">
                    <a:lumMod val="50000"/>
                  </a:prstClr>
                </a:solidFill>
              </a:rPr>
              <a:t>ES21 ¿Considera usted que le cobran la tarifa autorizada por la Revisión Técnica de Vehículos (RITEVE)? </a:t>
            </a:r>
          </a:p>
          <a:p>
            <a:pPr lvl="0"/>
            <a:r>
              <a:rPr lang="es-ES" dirty="0">
                <a:solidFill>
                  <a:prstClr val="white">
                    <a:lumMod val="50000"/>
                  </a:prstClr>
                </a:solidFill>
              </a:rPr>
              <a:t>ES22 ¿En su opinión, considerando la última vez que utilizó el servicio de Revisión Técnica de Vehículos (RITEVE), el pago por este servicio es…? 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7401317C-B5F7-4F7F-A4C8-75C9B195E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201874"/>
              </p:ext>
            </p:extLst>
          </p:nvPr>
        </p:nvGraphicFramePr>
        <p:xfrm>
          <a:off x="627681" y="1992777"/>
          <a:ext cx="4004131" cy="338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AB35003B-E47A-4D07-A61E-9145BADF7F65}"/>
              </a:ext>
            </a:extLst>
          </p:cNvPr>
          <p:cNvSpPr txBox="1"/>
          <p:nvPr/>
        </p:nvSpPr>
        <p:spPr>
          <a:xfrm>
            <a:off x="653765" y="1527193"/>
            <a:ext cx="3957380" cy="6705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lang="es-ES" dirty="0">
                <a:solidFill>
                  <a:prstClr val="black"/>
                </a:solidFill>
              </a:rPr>
              <a:t>Cobro tarifa autorizada por la Revisión Técnica de Vehículos</a:t>
            </a:r>
            <a:endParaRPr kumimoji="0" lang="es-P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929256B-D82D-4F3F-8C76-E36BF4F9F8BC}"/>
              </a:ext>
            </a:extLst>
          </p:cNvPr>
          <p:cNvSpPr txBox="1"/>
          <p:nvPr/>
        </p:nvSpPr>
        <p:spPr>
          <a:xfrm>
            <a:off x="6289440" y="1527193"/>
            <a:ext cx="3957380" cy="6705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Pago por el servicio </a:t>
            </a:r>
            <a:r>
              <a:rPr lang="es-ES" dirty="0">
                <a:solidFill>
                  <a:prstClr val="black"/>
                </a:solidFill>
              </a:rPr>
              <a:t>Revisión Técnica de Vehículos</a:t>
            </a:r>
            <a:endParaRPr kumimoji="0" lang="es-P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412E8D3B-4075-4C46-9922-39ABD85B8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596476"/>
              </p:ext>
            </p:extLst>
          </p:nvPr>
        </p:nvGraphicFramePr>
        <p:xfrm>
          <a:off x="1122072" y="5187371"/>
          <a:ext cx="335226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47917298"/>
                    </a:ext>
                  </a:extLst>
                </a:gridCol>
                <a:gridCol w="909141">
                  <a:extLst>
                    <a:ext uri="{9D8B030D-6E8A-4147-A177-3AD203B41FA5}">
                      <a16:colId xmlns:a16="http://schemas.microsoft.com/office/drawing/2014/main" val="262785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78188141"/>
                    </a:ext>
                  </a:extLst>
                </a:gridCol>
                <a:gridCol w="909141">
                  <a:extLst>
                    <a:ext uri="{9D8B030D-6E8A-4147-A177-3AD203B41FA5}">
                      <a16:colId xmlns:a16="http://schemas.microsoft.com/office/drawing/2014/main" val="33221264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7759589"/>
                    </a:ext>
                  </a:extLst>
                </a:gridCol>
                <a:gridCol w="909141">
                  <a:extLst>
                    <a:ext uri="{9D8B030D-6E8A-4147-A177-3AD203B41FA5}">
                      <a16:colId xmlns:a16="http://schemas.microsoft.com/office/drawing/2014/main" val="4098303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P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P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s-P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P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No sabe</a:t>
                      </a:r>
                      <a:endParaRPr lang="es-P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992646"/>
                  </a:ext>
                </a:extLst>
              </a:tr>
            </a:tbl>
          </a:graphicData>
        </a:graphic>
      </p:graphicFrame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46856D-71A9-472E-BCE1-8F48DCE71E79}"/>
              </a:ext>
            </a:extLst>
          </p:cNvPr>
          <p:cNvSpPr txBox="1">
            <a:spLocks/>
          </p:cNvSpPr>
          <p:nvPr/>
        </p:nvSpPr>
        <p:spPr>
          <a:xfrm>
            <a:off x="82075" y="118433"/>
            <a:ext cx="8734380" cy="538609"/>
          </a:xfrm>
          <a:prstGeom prst="rect">
            <a:avLst/>
          </a:prstGeom>
          <a:noFill/>
        </p:spPr>
        <p:txBody>
          <a:bodyPr vert="horz" wrap="square" lIns="72000" tIns="45720" rIns="7200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Generales </a:t>
            </a:r>
            <a:r>
              <a:rPr lang="es-ES" sz="3200" dirty="0">
                <a:solidFill>
                  <a:prstClr val="white"/>
                </a:solidFill>
                <a:latin typeface="Arial"/>
              </a:rPr>
              <a:t>Servicio de RTV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Marcador de texto 1">
            <a:extLst>
              <a:ext uri="{FF2B5EF4-FFF2-40B4-BE49-F238E27FC236}">
                <a16:creationId xmlns:a16="http://schemas.microsoft.com/office/drawing/2014/main" id="{B9B4A71A-649A-4F80-BD80-1626E58E5179}"/>
              </a:ext>
            </a:extLst>
          </p:cNvPr>
          <p:cNvSpPr txBox="1">
            <a:spLocks/>
          </p:cNvSpPr>
          <p:nvPr/>
        </p:nvSpPr>
        <p:spPr>
          <a:xfrm>
            <a:off x="135079" y="940398"/>
            <a:ext cx="9762007" cy="438324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ts val="1107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s-ES" sz="1100" b="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1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Bases: Total usuarios vehículo con combustible 405</a:t>
            </a:r>
          </a:p>
          <a:p>
            <a:pPr marL="0" marR="0" lvl="0" indent="0" algn="l" defTabSz="914400" rtl="0" eaLnBrk="1" fontAlgn="auto" latinLnBrk="0" hangingPunct="1">
              <a:lnSpc>
                <a:spcPts val="11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Datos en %</a:t>
            </a:r>
          </a:p>
        </p:txBody>
      </p:sp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C2F113FC-6736-4E86-95D0-3CC5159EE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625593"/>
              </p:ext>
            </p:extLst>
          </p:nvPr>
        </p:nvGraphicFramePr>
        <p:xfrm>
          <a:off x="6591860" y="2346240"/>
          <a:ext cx="3179928" cy="321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2582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068AC630-6D36-4BB4-9CD4-723514487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10416480" cy="838313"/>
          </a:xfrm>
          <a:prstGeom prst="rect">
            <a:avLst/>
          </a:prstGeom>
        </p:spPr>
      </p:pic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D570BAE0-769B-4B25-8ACD-851DD281BC42}"/>
              </a:ext>
            </a:extLst>
          </p:cNvPr>
          <p:cNvSpPr txBox="1">
            <a:spLocks/>
          </p:cNvSpPr>
          <p:nvPr/>
        </p:nvSpPr>
        <p:spPr>
          <a:xfrm>
            <a:off x="82075" y="118433"/>
            <a:ext cx="9206304" cy="538609"/>
          </a:xfrm>
          <a:prstGeom prst="rect">
            <a:avLst/>
          </a:prstGeom>
          <a:noFill/>
        </p:spPr>
        <p:txBody>
          <a:bodyPr vert="horz" wrap="square" lIns="72000" tIns="45720" rIns="7200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Satisfacción del servicio de RTV</a:t>
            </a:r>
          </a:p>
        </p:txBody>
      </p:sp>
      <p:graphicFrame>
        <p:nvGraphicFramePr>
          <p:cNvPr id="51" name="Specs Table" hidden="1">
            <a:extLst>
              <a:ext uri="{FF2B5EF4-FFF2-40B4-BE49-F238E27FC236}">
                <a16:creationId xmlns:a16="http://schemas.microsoft.com/office/drawing/2014/main" id="{F951CEAE-70C7-4045-93D9-80330EF80824}"/>
              </a:ext>
            </a:extLst>
          </p:cNvPr>
          <p:cNvGraphicFramePr>
            <a:graphicFrameLocks noGrp="1"/>
          </p:cNvGraphicFramePr>
          <p:nvPr/>
        </p:nvGraphicFramePr>
        <p:xfrm>
          <a:off x="3020821" y="1524563"/>
          <a:ext cx="4961706" cy="40878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99619">
                  <a:extLst>
                    <a:ext uri="{9D8B030D-6E8A-4147-A177-3AD203B41FA5}">
                      <a16:colId xmlns:a16="http://schemas.microsoft.com/office/drawing/2014/main" val="1136623082"/>
                    </a:ext>
                  </a:extLst>
                </a:gridCol>
                <a:gridCol w="3562087">
                  <a:extLst>
                    <a:ext uri="{9D8B030D-6E8A-4147-A177-3AD203B41FA5}">
                      <a16:colId xmlns:a16="http://schemas.microsoft.com/office/drawing/2014/main" val="2331676896"/>
                    </a:ext>
                  </a:extLst>
                </a:gridCol>
              </a:tblGrid>
              <a:tr h="580564">
                <a:tc gridSpan="2"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Report Data Map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56178"/>
                  </a:ext>
                </a:extLst>
              </a:tr>
              <a:tr h="357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Data File Name: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latin typeface="+mn-lt"/>
                        </a:rPr>
                        <a:t>Data Tables - CEM 2019 &lt;Country Name&gt;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63414347"/>
                  </a:ext>
                </a:extLst>
              </a:tr>
              <a:tr h="4294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Q.# / Table Name: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Table 22 (TOM) &amp;Table 23 (SPONT) Table 24 (Total Unaided)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71681447"/>
                  </a:ext>
                </a:extLst>
              </a:tr>
              <a:tr h="3578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Banner Points: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Total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2634080"/>
                  </a:ext>
                </a:extLst>
              </a:tr>
              <a:tr h="5726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Row Names: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Brand names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027532"/>
                  </a:ext>
                </a:extLst>
              </a:tr>
              <a:tr h="5010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u="sng" dirty="0">
                          <a:solidFill>
                            <a:schemeClr val="bg1"/>
                          </a:solidFill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Optional Specs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03289240"/>
                  </a:ext>
                </a:extLst>
              </a:tr>
              <a:tr h="4294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Rank Order: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Order of  Aware of the brand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1270821"/>
                  </a:ext>
                </a:extLst>
              </a:tr>
              <a:tr h="8589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Special Instructions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Please put Net numbers for brands mentioned in Q2D.</a:t>
                      </a:r>
                    </a:p>
                    <a:p>
                      <a:pPr algn="l"/>
                      <a:r>
                        <a:rPr lang="en-US" sz="900" dirty="0">
                          <a:latin typeface="+mn-lt"/>
                        </a:rPr>
                        <a:t>For Top 15 spontaneous mentions, please show non netted top 15 mentions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910033"/>
                  </a:ext>
                </a:extLst>
              </a:tr>
            </a:tbl>
          </a:graphicData>
        </a:graphic>
      </p:graphicFrame>
      <p:graphicFrame>
        <p:nvGraphicFramePr>
          <p:cNvPr id="7" name="Ipsos Ribbon Rules" hidden="1">
            <a:extLst>
              <a:ext uri="{FF2B5EF4-FFF2-40B4-BE49-F238E27FC236}">
                <a16:creationId xmlns:a16="http://schemas.microsoft.com/office/drawing/2014/main" id="{27DE4FFA-08AA-4FA6-AF6A-4BEA853D1D06}"/>
              </a:ext>
            </a:extLst>
          </p:cNvPr>
          <p:cNvGraphicFramePr/>
          <p:nvPr/>
        </p:nvGraphicFramePr>
        <p:xfrm>
          <a:off x="10096500" y="-571500"/>
          <a:ext cx="2032000" cy="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26703FB2-7CE2-4F58-B1F6-6E57574A79FC}"/>
              </a:ext>
            </a:extLst>
          </p:cNvPr>
          <p:cNvSpPr txBox="1">
            <a:spLocks/>
          </p:cNvSpPr>
          <p:nvPr/>
        </p:nvSpPr>
        <p:spPr>
          <a:xfrm>
            <a:off x="221459" y="6263421"/>
            <a:ext cx="9762007" cy="332977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ts val="1107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s-ES" sz="1100" b="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dirty="0">
                <a:solidFill>
                  <a:prstClr val="white">
                    <a:lumMod val="50000"/>
                  </a:prstClr>
                </a:solidFill>
              </a:rPr>
              <a:t>ES23 Utilizando una escala de 0 a 10, donde 0 es muy malo y 10 muy bueno, en general ¿cómo califica el servicio de Revisión Técnica de Vehículos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7A27C13-74D6-4667-BFD2-75EB3DB2C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761638"/>
              </p:ext>
            </p:extLst>
          </p:nvPr>
        </p:nvGraphicFramePr>
        <p:xfrm>
          <a:off x="1339195" y="1504101"/>
          <a:ext cx="9545715" cy="45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C92D4843-C84E-4704-82B6-7166D65D0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50001"/>
              </p:ext>
            </p:extLst>
          </p:nvPr>
        </p:nvGraphicFramePr>
        <p:xfrm>
          <a:off x="1096001" y="4980590"/>
          <a:ext cx="9905980" cy="43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196">
                  <a:extLst>
                    <a:ext uri="{9D8B030D-6E8A-4147-A177-3AD203B41FA5}">
                      <a16:colId xmlns:a16="http://schemas.microsoft.com/office/drawing/2014/main" val="154955605"/>
                    </a:ext>
                  </a:extLst>
                </a:gridCol>
                <a:gridCol w="1981196">
                  <a:extLst>
                    <a:ext uri="{9D8B030D-6E8A-4147-A177-3AD203B41FA5}">
                      <a16:colId xmlns:a16="http://schemas.microsoft.com/office/drawing/2014/main" val="1180690390"/>
                    </a:ext>
                  </a:extLst>
                </a:gridCol>
                <a:gridCol w="1981196">
                  <a:extLst>
                    <a:ext uri="{9D8B030D-6E8A-4147-A177-3AD203B41FA5}">
                      <a16:colId xmlns:a16="http://schemas.microsoft.com/office/drawing/2014/main" val="2221051298"/>
                    </a:ext>
                  </a:extLst>
                </a:gridCol>
                <a:gridCol w="1981196">
                  <a:extLst>
                    <a:ext uri="{9D8B030D-6E8A-4147-A177-3AD203B41FA5}">
                      <a16:colId xmlns:a16="http://schemas.microsoft.com/office/drawing/2014/main" val="781214179"/>
                    </a:ext>
                  </a:extLst>
                </a:gridCol>
                <a:gridCol w="1981196">
                  <a:extLst>
                    <a:ext uri="{9D8B030D-6E8A-4147-A177-3AD203B41FA5}">
                      <a16:colId xmlns:a16="http://schemas.microsoft.com/office/drawing/2014/main" val="4232513494"/>
                    </a:ext>
                  </a:extLst>
                </a:gridCol>
              </a:tblGrid>
              <a:tr h="4383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Urbano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Rural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Hombre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Mujer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86595"/>
                  </a:ext>
                </a:extLst>
              </a:tr>
            </a:tbl>
          </a:graphicData>
        </a:graphic>
      </p:graphicFrame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4B9FC44C-7A48-4975-A2B0-4B25D22902E2}"/>
              </a:ext>
            </a:extLst>
          </p:cNvPr>
          <p:cNvSpPr txBox="1">
            <a:spLocks/>
          </p:cNvSpPr>
          <p:nvPr/>
        </p:nvSpPr>
        <p:spPr>
          <a:xfrm>
            <a:off x="135079" y="940398"/>
            <a:ext cx="9762007" cy="438324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ts val="1107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s-ES" sz="1100" b="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s-ES_tradnl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Bases: Total usuarios vehículo con combustible 405 </a:t>
            </a:r>
            <a:r>
              <a:rPr lang="es-ES_tradnl" dirty="0">
                <a:solidFill>
                  <a:prstClr val="white">
                    <a:lumMod val="50000"/>
                  </a:prstClr>
                </a:solidFill>
              </a:rPr>
              <a:t>/ Urbana 253 / Rural 152 / Hombre 257 / Mujer 148</a:t>
            </a:r>
            <a:endParaRPr kumimoji="0" lang="es-ES_tradnl" sz="11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1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Datos en %</a:t>
            </a:r>
          </a:p>
        </p:txBody>
      </p:sp>
      <p:graphicFrame>
        <p:nvGraphicFramePr>
          <p:cNvPr id="13" name="Tabla 2">
            <a:extLst>
              <a:ext uri="{FF2B5EF4-FFF2-40B4-BE49-F238E27FC236}">
                <a16:creationId xmlns:a16="http://schemas.microsoft.com/office/drawing/2014/main" id="{82DB2A5B-22E9-482F-AEC4-6672056E1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27865"/>
              </p:ext>
            </p:extLst>
          </p:nvPr>
        </p:nvGraphicFramePr>
        <p:xfrm>
          <a:off x="1398329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6.8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7.4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A7F9677E-8B90-4FA6-A80E-72C2AC2E2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16091"/>
              </p:ext>
            </p:extLst>
          </p:nvPr>
        </p:nvGraphicFramePr>
        <p:xfrm>
          <a:off x="3409025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6.9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7.4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6" name="Tabla 2">
            <a:extLst>
              <a:ext uri="{FF2B5EF4-FFF2-40B4-BE49-F238E27FC236}">
                <a16:creationId xmlns:a16="http://schemas.microsoft.com/office/drawing/2014/main" id="{A51047C3-5F96-4BE3-9583-ADA545F7D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62536"/>
              </p:ext>
            </p:extLst>
          </p:nvPr>
        </p:nvGraphicFramePr>
        <p:xfrm>
          <a:off x="5434469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6.8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7.2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7" name="Tabla 2">
            <a:extLst>
              <a:ext uri="{FF2B5EF4-FFF2-40B4-BE49-F238E27FC236}">
                <a16:creationId xmlns:a16="http://schemas.microsoft.com/office/drawing/2014/main" id="{CA428F7C-48F7-432B-838E-7DCEAB175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949595"/>
              </p:ext>
            </p:extLst>
          </p:nvPr>
        </p:nvGraphicFramePr>
        <p:xfrm>
          <a:off x="7469746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6.8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7.2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8" name="Tabla 2">
            <a:extLst>
              <a:ext uri="{FF2B5EF4-FFF2-40B4-BE49-F238E27FC236}">
                <a16:creationId xmlns:a16="http://schemas.microsoft.com/office/drawing/2014/main" id="{7E2092A7-9E5C-4980-BCDB-B082C5F69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294718"/>
              </p:ext>
            </p:extLst>
          </p:nvPr>
        </p:nvGraphicFramePr>
        <p:xfrm>
          <a:off x="9495190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7.0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7.6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C71191A7-7A57-43D8-A43E-0E81E97FD073}"/>
              </a:ext>
            </a:extLst>
          </p:cNvPr>
          <p:cNvCxnSpPr>
            <a:cxnSpLocks/>
          </p:cNvCxnSpPr>
          <p:nvPr/>
        </p:nvCxnSpPr>
        <p:spPr>
          <a:xfrm>
            <a:off x="3132390" y="1464886"/>
            <a:ext cx="0" cy="39102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E1D29DA-C308-4EE3-BF6A-8C995D865EA5}"/>
              </a:ext>
            </a:extLst>
          </p:cNvPr>
          <p:cNvCxnSpPr>
            <a:cxnSpLocks/>
          </p:cNvCxnSpPr>
          <p:nvPr/>
        </p:nvCxnSpPr>
        <p:spPr>
          <a:xfrm>
            <a:off x="7083067" y="1434406"/>
            <a:ext cx="0" cy="39102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97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C541A6A3-CE1B-400A-927D-43F6E46DA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809133"/>
              </p:ext>
            </p:extLst>
          </p:nvPr>
        </p:nvGraphicFramePr>
        <p:xfrm>
          <a:off x="304791" y="1670104"/>
          <a:ext cx="11550316" cy="45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Tabla 2">
            <a:extLst>
              <a:ext uri="{FF2B5EF4-FFF2-40B4-BE49-F238E27FC236}">
                <a16:creationId xmlns:a16="http://schemas.microsoft.com/office/drawing/2014/main" id="{DA8B1AE5-50E5-49AC-BDA6-911ECF71670E}"/>
              </a:ext>
            </a:extLst>
          </p:cNvPr>
          <p:cNvGraphicFramePr>
            <a:graphicFrameLocks noGrp="1"/>
          </p:cNvGraphicFramePr>
          <p:nvPr/>
        </p:nvGraphicFramePr>
        <p:xfrm>
          <a:off x="240631" y="4980590"/>
          <a:ext cx="11614476" cy="43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746">
                  <a:extLst>
                    <a:ext uri="{9D8B030D-6E8A-4147-A177-3AD203B41FA5}">
                      <a16:colId xmlns:a16="http://schemas.microsoft.com/office/drawing/2014/main" val="154955605"/>
                    </a:ext>
                  </a:extLst>
                </a:gridCol>
                <a:gridCol w="1935746">
                  <a:extLst>
                    <a:ext uri="{9D8B030D-6E8A-4147-A177-3AD203B41FA5}">
                      <a16:colId xmlns:a16="http://schemas.microsoft.com/office/drawing/2014/main" val="1180690390"/>
                    </a:ext>
                  </a:extLst>
                </a:gridCol>
                <a:gridCol w="1935746">
                  <a:extLst>
                    <a:ext uri="{9D8B030D-6E8A-4147-A177-3AD203B41FA5}">
                      <a16:colId xmlns:a16="http://schemas.microsoft.com/office/drawing/2014/main" val="2221051298"/>
                    </a:ext>
                  </a:extLst>
                </a:gridCol>
                <a:gridCol w="1935746">
                  <a:extLst>
                    <a:ext uri="{9D8B030D-6E8A-4147-A177-3AD203B41FA5}">
                      <a16:colId xmlns:a16="http://schemas.microsoft.com/office/drawing/2014/main" val="967670166"/>
                    </a:ext>
                  </a:extLst>
                </a:gridCol>
                <a:gridCol w="1935746">
                  <a:extLst>
                    <a:ext uri="{9D8B030D-6E8A-4147-A177-3AD203B41FA5}">
                      <a16:colId xmlns:a16="http://schemas.microsoft.com/office/drawing/2014/main" val="4195470340"/>
                    </a:ext>
                  </a:extLst>
                </a:gridCol>
                <a:gridCol w="1935746">
                  <a:extLst>
                    <a:ext uri="{9D8B030D-6E8A-4147-A177-3AD203B41FA5}">
                      <a16:colId xmlns:a16="http://schemas.microsoft.com/office/drawing/2014/main" val="699793494"/>
                    </a:ext>
                  </a:extLst>
                </a:gridCol>
              </a:tblGrid>
              <a:tr h="4383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Central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Chorotega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Pacífico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Brunca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Huetar Caribe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Huetar Norte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86595"/>
                  </a:ext>
                </a:extLst>
              </a:tr>
            </a:tbl>
          </a:graphicData>
        </a:graphic>
      </p:graphicFrame>
      <p:pic>
        <p:nvPicPr>
          <p:cNvPr id="25" name="Graphic 24">
            <a:extLst>
              <a:ext uri="{FF2B5EF4-FFF2-40B4-BE49-F238E27FC236}">
                <a16:creationId xmlns:a16="http://schemas.microsoft.com/office/drawing/2014/main" id="{068AC630-6D36-4BB4-9CD4-723514487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0"/>
            <a:ext cx="10416480" cy="838313"/>
          </a:xfrm>
          <a:prstGeom prst="rect">
            <a:avLst/>
          </a:prstGeom>
        </p:spPr>
      </p:pic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D570BAE0-769B-4B25-8ACD-851DD281BC42}"/>
              </a:ext>
            </a:extLst>
          </p:cNvPr>
          <p:cNvSpPr txBox="1">
            <a:spLocks/>
          </p:cNvSpPr>
          <p:nvPr/>
        </p:nvSpPr>
        <p:spPr>
          <a:xfrm>
            <a:off x="82075" y="118433"/>
            <a:ext cx="9206304" cy="538609"/>
          </a:xfrm>
          <a:prstGeom prst="rect">
            <a:avLst/>
          </a:prstGeom>
          <a:noFill/>
        </p:spPr>
        <p:txBody>
          <a:bodyPr vert="horz" wrap="square" lIns="72000" tIns="45720" rIns="7200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Satisfacción del servicio de RTV (Región)</a:t>
            </a:r>
          </a:p>
        </p:txBody>
      </p:sp>
      <p:graphicFrame>
        <p:nvGraphicFramePr>
          <p:cNvPr id="51" name="Specs Table" hidden="1">
            <a:extLst>
              <a:ext uri="{FF2B5EF4-FFF2-40B4-BE49-F238E27FC236}">
                <a16:creationId xmlns:a16="http://schemas.microsoft.com/office/drawing/2014/main" id="{F951CEAE-70C7-4045-93D9-80330EF80824}"/>
              </a:ext>
            </a:extLst>
          </p:cNvPr>
          <p:cNvGraphicFramePr>
            <a:graphicFrameLocks noGrp="1"/>
          </p:cNvGraphicFramePr>
          <p:nvPr/>
        </p:nvGraphicFramePr>
        <p:xfrm>
          <a:off x="3020821" y="1524563"/>
          <a:ext cx="4961706" cy="40878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99619">
                  <a:extLst>
                    <a:ext uri="{9D8B030D-6E8A-4147-A177-3AD203B41FA5}">
                      <a16:colId xmlns:a16="http://schemas.microsoft.com/office/drawing/2014/main" val="1136623082"/>
                    </a:ext>
                  </a:extLst>
                </a:gridCol>
                <a:gridCol w="3562087">
                  <a:extLst>
                    <a:ext uri="{9D8B030D-6E8A-4147-A177-3AD203B41FA5}">
                      <a16:colId xmlns:a16="http://schemas.microsoft.com/office/drawing/2014/main" val="2331676896"/>
                    </a:ext>
                  </a:extLst>
                </a:gridCol>
              </a:tblGrid>
              <a:tr h="580564">
                <a:tc gridSpan="2"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Report Data Map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56178"/>
                  </a:ext>
                </a:extLst>
              </a:tr>
              <a:tr h="357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Data File Name: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latin typeface="+mn-lt"/>
                        </a:rPr>
                        <a:t>Data Tables - CEM 2019 &lt;Country Name&gt;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63414347"/>
                  </a:ext>
                </a:extLst>
              </a:tr>
              <a:tr h="4294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Q.# / Table Name: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Table 22 (TOM) &amp;Table 23 (SPONT) Table 24 (Total Unaided)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71681447"/>
                  </a:ext>
                </a:extLst>
              </a:tr>
              <a:tr h="3578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Banner Points: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Total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2634080"/>
                  </a:ext>
                </a:extLst>
              </a:tr>
              <a:tr h="5726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Row Names: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Brand names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027532"/>
                  </a:ext>
                </a:extLst>
              </a:tr>
              <a:tr h="5010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u="sng" dirty="0">
                          <a:solidFill>
                            <a:schemeClr val="bg1"/>
                          </a:solidFill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Optional Specs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03289240"/>
                  </a:ext>
                </a:extLst>
              </a:tr>
              <a:tr h="4294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Rank Order: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Order of  Aware of the brand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1270821"/>
                  </a:ext>
                </a:extLst>
              </a:tr>
              <a:tr h="8589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Special Instructions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Please put Net numbers for brands mentioned in Q2D.</a:t>
                      </a:r>
                    </a:p>
                    <a:p>
                      <a:pPr algn="l"/>
                      <a:r>
                        <a:rPr lang="en-US" sz="900" dirty="0">
                          <a:latin typeface="+mn-lt"/>
                        </a:rPr>
                        <a:t>For Top 15 spontaneous mentions, please show non netted top 15 mentions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910033"/>
                  </a:ext>
                </a:extLst>
              </a:tr>
            </a:tbl>
          </a:graphicData>
        </a:graphic>
      </p:graphicFrame>
      <p:graphicFrame>
        <p:nvGraphicFramePr>
          <p:cNvPr id="7" name="Ipsos Ribbon Rules" hidden="1">
            <a:extLst>
              <a:ext uri="{FF2B5EF4-FFF2-40B4-BE49-F238E27FC236}">
                <a16:creationId xmlns:a16="http://schemas.microsoft.com/office/drawing/2014/main" id="{27DE4FFA-08AA-4FA6-AF6A-4BEA853D1D06}"/>
              </a:ext>
            </a:extLst>
          </p:cNvPr>
          <p:cNvGraphicFramePr/>
          <p:nvPr/>
        </p:nvGraphicFramePr>
        <p:xfrm>
          <a:off x="10096500" y="-571500"/>
          <a:ext cx="2032000" cy="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B9764F7B-9DEA-4834-9553-AF2E3BD1F0C9}"/>
              </a:ext>
            </a:extLst>
          </p:cNvPr>
          <p:cNvSpPr txBox="1">
            <a:spLocks/>
          </p:cNvSpPr>
          <p:nvPr/>
        </p:nvSpPr>
        <p:spPr>
          <a:xfrm>
            <a:off x="221459" y="6263421"/>
            <a:ext cx="9762007" cy="332977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ts val="1107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s-ES" sz="1100" b="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dirty="0">
                <a:solidFill>
                  <a:prstClr val="white">
                    <a:lumMod val="50000"/>
                  </a:prstClr>
                </a:solidFill>
              </a:rPr>
              <a:t>ES23 Utilizando una escala de 0 a 10, donde 0 es muy malo y 10 muy bueno, en general ¿cómo califica el servicio de Revisión Técnica de Vehículos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4899BBB0-93E7-4769-A684-1225FE93B6B1}"/>
              </a:ext>
            </a:extLst>
          </p:cNvPr>
          <p:cNvSpPr txBox="1">
            <a:spLocks/>
          </p:cNvSpPr>
          <p:nvPr/>
        </p:nvSpPr>
        <p:spPr>
          <a:xfrm>
            <a:off x="135079" y="940398"/>
            <a:ext cx="10416480" cy="438324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ts val="1107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s-ES" sz="1100" b="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es-ES_tradnl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Bases: </a:t>
            </a:r>
            <a:r>
              <a:rPr lang="es-ES_tradnl" dirty="0">
                <a:solidFill>
                  <a:prstClr val="white">
                    <a:lumMod val="50000"/>
                  </a:prstClr>
                </a:solidFill>
              </a:rPr>
              <a:t>Total usuarios vehículo con combustible 405 </a:t>
            </a:r>
            <a:r>
              <a:rPr kumimoji="0" lang="es-ES_tradnl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/ Central 203 / Chorotega 61 / Pacífico 32 / Brunca 33 / Huetar Caribe 27 / Huetar Norte 49</a:t>
            </a:r>
          </a:p>
          <a:p>
            <a:pPr marL="0" marR="0" lvl="0" indent="0" algn="l" defTabSz="914400" rtl="0" eaLnBrk="1" fontAlgn="auto" latinLnBrk="0" hangingPunct="1">
              <a:lnSpc>
                <a:spcPts val="11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Datos en %</a:t>
            </a:r>
          </a:p>
        </p:txBody>
      </p:sp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2452572D-9148-4254-B495-5975DE085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84175"/>
              </p:ext>
            </p:extLst>
          </p:nvPr>
        </p:nvGraphicFramePr>
        <p:xfrm>
          <a:off x="395441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7.1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7.4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603F8A32-C5F3-4288-9C64-88819B0F0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48486"/>
              </p:ext>
            </p:extLst>
          </p:nvPr>
        </p:nvGraphicFramePr>
        <p:xfrm>
          <a:off x="2406137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7.3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7.9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3" name="Tabla 2">
            <a:extLst>
              <a:ext uri="{FF2B5EF4-FFF2-40B4-BE49-F238E27FC236}">
                <a16:creationId xmlns:a16="http://schemas.microsoft.com/office/drawing/2014/main" id="{FEC875D6-1D3A-4B38-B889-92D40E33B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43124"/>
              </p:ext>
            </p:extLst>
          </p:nvPr>
        </p:nvGraphicFramePr>
        <p:xfrm>
          <a:off x="4431581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4" name="Tabla 2">
            <a:extLst>
              <a:ext uri="{FF2B5EF4-FFF2-40B4-BE49-F238E27FC236}">
                <a16:creationId xmlns:a16="http://schemas.microsoft.com/office/drawing/2014/main" id="{506663C5-C422-4CBF-AC1B-E093B3D9F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15911"/>
              </p:ext>
            </p:extLst>
          </p:nvPr>
        </p:nvGraphicFramePr>
        <p:xfrm>
          <a:off x="6466858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5.9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7.3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05A42185-AD7A-4CEC-B09B-BAFEB532A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82391"/>
              </p:ext>
            </p:extLst>
          </p:nvPr>
        </p:nvGraphicFramePr>
        <p:xfrm>
          <a:off x="8492302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6.4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6.5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6" name="Tabla 2">
            <a:extLst>
              <a:ext uri="{FF2B5EF4-FFF2-40B4-BE49-F238E27FC236}">
                <a16:creationId xmlns:a16="http://schemas.microsoft.com/office/drawing/2014/main" id="{891F88AA-6229-4560-9AFB-E12F1F216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380621"/>
              </p:ext>
            </p:extLst>
          </p:nvPr>
        </p:nvGraphicFramePr>
        <p:xfrm>
          <a:off x="10502997" y="149791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6.2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7.5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1171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heme/theme1.xml><?xml version="1.0" encoding="utf-8"?>
<a:theme xmlns:a="http://schemas.openxmlformats.org/drawingml/2006/main" name="1_IPSOS - Classical Template - 16x9">
  <a:themeElements>
    <a:clrScheme name="Personnalisé 183">
      <a:dk1>
        <a:sysClr val="windowText" lastClr="000000"/>
      </a:dk1>
      <a:lt1>
        <a:sysClr val="window" lastClr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85BC483262549B811AECEB29E4F00" ma:contentTypeVersion="12" ma:contentTypeDescription="Create a new document." ma:contentTypeScope="" ma:versionID="66c5e8e1e7040ea5f6394edd38b914f1">
  <xsd:schema xmlns:xsd="http://www.w3.org/2001/XMLSchema" xmlns:xs="http://www.w3.org/2001/XMLSchema" xmlns:p="http://schemas.microsoft.com/office/2006/metadata/properties" xmlns:ns3="7a671a85-c1d8-47b4-8fc7-24ec8ac87aa7" xmlns:ns4="14904aa2-e7df-4b0d-adbc-b26c4f9b15cc" targetNamespace="http://schemas.microsoft.com/office/2006/metadata/properties" ma:root="true" ma:fieldsID="0580a2b720e5444e2aee1022b5953a9f" ns3:_="" ns4:_="">
    <xsd:import namespace="7a671a85-c1d8-47b4-8fc7-24ec8ac87aa7"/>
    <xsd:import namespace="14904aa2-e7df-4b0d-adbc-b26c4f9b15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71a85-c1d8-47b4-8fc7-24ec8ac87a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04aa2-e7df-4b0d-adbc-b26c4f9b15c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43EB16-88FF-4922-8413-9436296BD7B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068CA7-D023-4F69-A0D4-8B057BFBCA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71a85-c1d8-47b4-8fc7-24ec8ac87aa7"/>
    <ds:schemaRef ds:uri="14904aa2-e7df-4b0d-adbc-b26c4f9b15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8768BF-0773-4733-8F29-383E9A3A14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39056</TotalTime>
  <Words>549</Words>
  <Application>Microsoft Office PowerPoint</Application>
  <PresentationFormat>Panorámica</PresentationFormat>
  <Paragraphs>105</Paragraphs>
  <Slides>3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HelveticaNeueLT Std Lt Cn</vt:lpstr>
      <vt:lpstr>Calibri</vt:lpstr>
      <vt:lpstr>Calibri Light</vt:lpstr>
      <vt:lpstr>Arial Black</vt:lpstr>
      <vt:lpstr>Wingdings</vt:lpstr>
      <vt:lpstr>Arial</vt:lpstr>
      <vt:lpstr>1_IPSOS - Classical Template - 16x9</vt:lpstr>
      <vt:lpstr>Diseño personalizado</vt:lpstr>
      <vt:lpstr>Diapositive think-cell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Nestle Corporate Equity Monitor 2019</dc:title>
  <dc:creator>Sanket Bhat</dc:creator>
  <cp:lastModifiedBy>Lilliam Mora Vindas</cp:lastModifiedBy>
  <cp:revision>2310</cp:revision>
  <cp:lastPrinted>2020-01-15T10:03:30Z</cp:lastPrinted>
  <dcterms:created xsi:type="dcterms:W3CDTF">2019-04-23T08:35:40Z</dcterms:created>
  <dcterms:modified xsi:type="dcterms:W3CDTF">2022-05-27T17:01:30Z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0x01010039085BC483262549B811AECEB29E4F00</vt:lpwstr>
  </property>
</Properties>
</file>